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6_3D752419.xml" ContentType="application/vnd.ms-powerpoint.comments+xml"/>
  <Override PartName="/ppt/comments/modernComment_10B_D97BE942.xml" ContentType="application/vnd.ms-powerpoint.comments+xml"/>
  <Override PartName="/ppt/comments/modernComment_110_B47DB347.xml" ContentType="application/vnd.ms-powerpoint.comments+xml"/>
  <Override PartName="/ppt/notesSlides/notesSlide1.xml" ContentType="application/vnd.openxmlformats-officedocument.presentationml.notesSlide+xml"/>
  <Override PartName="/ppt/comments/modernComment_114_F6ED260D.xml" ContentType="application/vnd.ms-powerpoint.comments+xml"/>
  <Override PartName="/ppt/comments/modernComment_10C_658AD35.xml" ContentType="application/vnd.ms-powerpoint.comments+xml"/>
  <Override PartName="/ppt/comments/modernComment_10D_11D6A7F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omments/modernComment_115_855CA372.xml" ContentType="application/vnd.ms-powerpoint.comments+xml"/>
  <Override PartName="/ppt/comments/modernComment_113_842D68AD.xml" ContentType="application/vnd.ms-powerpoint.comments+xml"/>
  <Override PartName="/ppt/comments/modernComment_117_6781909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58" r:id="rId2"/>
    <p:sldId id="259" r:id="rId3"/>
    <p:sldId id="262" r:id="rId4"/>
    <p:sldId id="267" r:id="rId5"/>
    <p:sldId id="272" r:id="rId6"/>
    <p:sldId id="276" r:id="rId7"/>
    <p:sldId id="268" r:id="rId8"/>
    <p:sldId id="269" r:id="rId9"/>
    <p:sldId id="277" r:id="rId10"/>
    <p:sldId id="275" r:id="rId11"/>
    <p:sldId id="279" r:id="rId12"/>
  </p:sldIdLst>
  <p:sldSz cx="12192000" cy="6858000"/>
  <p:notesSz cx="6858000" cy="9144000"/>
  <p:embeddedFontLst>
    <p:embeddedFont>
      <p:font typeface="휴먼둥근헤드라인" panose="020B0600000101010101" charset="-127"/>
      <p:regular r:id="rId14"/>
    </p:embeddedFont>
    <p:embeddedFont>
      <p:font typeface="맑은 고딕" panose="020B0503020000020004" pitchFamily="50" charset="-127"/>
      <p:regular r:id="rId15"/>
      <p:bold r:id="rId1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2042EF-F232-3B84-BC44-484EC8C3180D}" name="백승헌" initials="백" userId="S::tmdgjsqor1997@soongsil.ac.kr::f771959b-a8fc-43a2-961d-1ac34d35913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4B7"/>
    <a:srgbClr val="B9EAD5"/>
    <a:srgbClr val="E7F2F8"/>
    <a:srgbClr val="6AD3AA"/>
    <a:srgbClr val="B07145"/>
    <a:srgbClr val="FFF1CA"/>
    <a:srgbClr val="FFF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4660"/>
  </p:normalViewPr>
  <p:slideViewPr>
    <p:cSldViewPr snapToGrid="0" showGuides="1">
      <p:cViewPr varScale="1">
        <p:scale>
          <a:sx n="86" d="100"/>
          <a:sy n="86" d="100"/>
        </p:scale>
        <p:origin x="360" y="62"/>
      </p:cViewPr>
      <p:guideLst>
        <p:guide orient="horz" pos="2160"/>
        <p:guide pos="3840"/>
      </p:guideLst>
    </p:cSldViewPr>
  </p:slideViewPr>
  <p:notesTextViewPr>
    <p:cViewPr>
      <p:scale>
        <a:sx n="1" d="1"/>
        <a:sy n="1" d="1"/>
      </p:scale>
      <p:origin x="0" y="0"/>
    </p:cViewPr>
  </p:notesTextViewPr>
  <p:sorterViewPr>
    <p:cViewPr>
      <p:scale>
        <a:sx n="100" d="100"/>
        <a:sy n="100" d="100"/>
      </p:scale>
      <p:origin x="0" y="-2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omments/modernComment_106_3D752419.xml><?xml version="1.0" encoding="utf-8"?>
<p188:cmLst xmlns:a="http://schemas.openxmlformats.org/drawingml/2006/main" xmlns:r="http://schemas.openxmlformats.org/officeDocument/2006/relationships" xmlns:p188="http://schemas.microsoft.com/office/powerpoint/2018/8/main">
  <p188:cm id="{C6A33A5E-1CF5-4223-A1AD-412B9C8CA309}" authorId="{722042EF-F232-3B84-BC44-484EC8C3180D}" created="2022-03-12T04:20:33.302">
    <ac:txMkLst xmlns:ac="http://schemas.microsoft.com/office/drawing/2013/main/command">
      <pc:docMk xmlns:pc="http://schemas.microsoft.com/office/powerpoint/2013/main/command"/>
      <pc:sldMk xmlns:pc="http://schemas.microsoft.com/office/powerpoint/2013/main/command" cId="1031087129" sldId="262"/>
      <ac:spMk id="18" creationId="{568C455D-E10D-4203-8008-723D7FC7C99A}"/>
      <ac:txMk cp="0">
        <ac:context len="1" hash="13"/>
      </ac:txMk>
    </ac:txMkLst>
    <p188:txBody>
      <a:bodyPr/>
      <a:lstStyle/>
      <a:p>
        <a:r>
          <a:rPr lang="ko-KR" altLang="en-US"/>
          <a:t>기존 셔틀콕 발사기
편리한 각도 조절 및 세기 조절
원하는 타이밍에 발사하기
정확한 자세 알려주기
</a:t>
        </a:r>
      </a:p>
    </p188:txBody>
  </p188:cm>
  <p188:cm id="{EC189D46-068B-40C0-9D35-09CCC595727F}" authorId="{722042EF-F232-3B84-BC44-484EC8C3180D}" created="2022-03-12T11:37:20.070">
    <pc:sldMkLst xmlns:pc="http://schemas.microsoft.com/office/powerpoint/2013/main/command">
      <pc:docMk/>
      <pc:sldMk cId="1031087129" sldId="262"/>
    </pc:sldMkLst>
    <p188:txBody>
      <a:bodyPr/>
      <a:lstStyle/>
      <a:p>
        <a:r>
          <a:rPr lang="ko-KR" altLang="en-US"/>
          <a:t>핵심아이디어 입니다. 첫째 컴퓨터비전의 human pose estimation 기술을 활용하여 정확한 자세와 본인의 자세를 비교 분석하게 합니다. 
둘째로 셔틀콕 발사기는 정해진 시간차에 의해 발사를 하는게 보편적이지만 개발하게될 제품은 사용자가 원하는 타이밍에 시작을 할 수 있게 고안하였습니다.
세번째 기존의 세워만 두는 방식이 아닌 다관절 구조의 팔과 자유로운 회전이 가능한 회전볼을 이용한 지지대를 만드는 것입니다. 다관절 암과 회전볼을 쉽게 설명하자면 다관절 암은 모니터암아시죠 거기에서 아이디어를 얻어 고안했습니다. 회전볼도 설명 드리자면 회전볼은 우리 스마트폰 거치대 다들 zoom으로 시험보면서 구매하신 분들도 있을텐데 거치대 뒷부분에 있는 동그란 관절(?) 생각하시면 이해하시기 편하실 겁니다.</a:t>
        </a:r>
      </a:p>
    </p188:txBody>
  </p188:cm>
</p188:cmLst>
</file>

<file path=ppt/comments/modernComment_10B_D97BE942.xml><?xml version="1.0" encoding="utf-8"?>
<p188:cmLst xmlns:a="http://schemas.openxmlformats.org/drawingml/2006/main" xmlns:r="http://schemas.openxmlformats.org/officeDocument/2006/relationships" xmlns:p188="http://schemas.microsoft.com/office/powerpoint/2018/8/main">
  <p188:cm id="{606CEBA7-9688-4051-97BA-BFC888FFD480}" authorId="{722042EF-F232-3B84-BC44-484EC8C3180D}" created="2022-03-12T05:11:18.913">
    <ac:txMkLst xmlns:ac="http://schemas.microsoft.com/office/drawing/2013/main/command">
      <pc:docMk xmlns:pc="http://schemas.microsoft.com/office/powerpoint/2013/main/command"/>
      <pc:sldMk xmlns:pc="http://schemas.microsoft.com/office/powerpoint/2013/main/command" cId="3648776514" sldId="267"/>
      <ac:spMk id="9" creationId="{B390BFAA-AF92-4558-B274-CCA08B0CC3F1}"/>
      <ac:txMk cp="0" len="625">
        <ac:context len="626" hash="1277904418"/>
      </ac:txMk>
    </ac:txMkLst>
    <p188:txBody>
      <a:bodyPr/>
      <a:lstStyle/>
      <a:p>
        <a:r>
          <a:rPr lang="ko-KR" altLang="en-US"/>
          <a:t>시장성과 사용자 측면에서 쓰기
시장성 측면
동호인 인구가 매우 많음(집계가 어려움) 미디어의 영향으로 배우려는 사람급증
(ex:라켓보이즈, 라켓소년단) 사진 첨부
현재 셔틀콕 발사기는 크게 두가지 부류
첫번째: 고가의 모델 300~800만원 다양한 구질이 구사가 가능하고 여러방향 발사가능
두번째: 저렴한 모델 10~30만원 한뱡으로만 발사만 가능한 수준
두개의 문제점은 고가라는 문제점과 효율성이 떨어지는 문제가 있음.
따라서 첫번째는 소프트웨어적인 부분이 많이 들어가서 가격이 올라간 것으로 예상. 소프트웨어 부분을 수동방식 전환하여 가격을 낮출 수 있음.
두번째 모델은 효율성이 극심하게 떨어지기에  방향전환과 세기조절이 가능하게하여 효율성을 높인다. 
가격이 높은 모델은 현재 배드민턴 레슨비용 1달에 25만원이 평균 1년하면 300만원 기계값보다 적게 나오거나 비슷한 수준. 그러니 사람에게 레슨을 받으려고 함.(기계를 사용하려면 코트도 있어야 하고 셔틀콕도 준비해야함 +a가 많음) 
실 예로 국사봉체육관 아무도 기계안씀. 가격적인 측면과 효율성에서 시장성 높다고 판단
배드민턴은 템포가 매우 빠른 스포츠 기계 본연의 힘으로 템포를 내기는 역부족 (영상 참고)
Xy그래프로 가격과 효율성 측면에서 표현하기
</a:t>
        </a:r>
      </a:p>
    </p188:txBody>
  </p188:cm>
  <p188:cm id="{116BFDFF-5184-4856-9242-E87C7667DEA6}" authorId="{722042EF-F232-3B84-BC44-484EC8C3180D}" created="2022-03-12T11:43:54.412">
    <pc:sldMkLst xmlns:pc="http://schemas.microsoft.com/office/powerpoint/2013/main/command">
      <pc:docMk/>
      <pc:sldMk cId="3648776514" sldId="267"/>
    </pc:sldMkLst>
    <p188:txBody>
      <a:bodyPr/>
      <a:lstStyle/>
      <a:p>
        <a:r>
          <a:rPr lang="ko-KR" altLang="en-US"/>
          <a:t>다음으로 배경과 필요성에 대해 말씀드리겠습니다.
일단 배경입니다. 배드민턴 여러분들 한번쯤은 쳐보셨을 거라고 감히 예측해봅니다. 2017년 기준 스포츠 중에서는 축구다음으로 많은 동호인이 많은 스포츠는 배드민턴 입니다. 축구는 공간의 제약성이 강해서 자주 하기는 쉽지 않지만 배드민턴은 근처에 초등학교, 중학교, 고등학교에 가면 클럽을 모집한다는 현수막을 쉽게 보실 수 있습니다. 그만큼 쉽게 접할 수 있는 스포츠이고 남녀노소 할 수 있는 스포츠 입니다. 그만큼 따라오는 배드민턴 산업 매출도 당연히 클 것 입니다. 
두번째 미디어 노출입니다. 다들 보셨을지 모르겠네요. 라켓보이즈와 라켓소년단 등 예능과 드라마와 상관없이 미디어에 잦은 노출을 하기 시작했습니다. 타 스포츠에 비하면 확실히 많은 미디어에 노출이 되고 있다고 생각이 듭니다. 세번째 사진의 너에게 가는 속도 493km는 4월에 방영 예정이라고 하네요.</a:t>
        </a:r>
      </a:p>
    </p188:txBody>
  </p188:cm>
</p188:cmLst>
</file>

<file path=ppt/comments/modernComment_10C_658AD35.xml><?xml version="1.0" encoding="utf-8"?>
<p188:cmLst xmlns:a="http://schemas.openxmlformats.org/drawingml/2006/main" xmlns:r="http://schemas.openxmlformats.org/officeDocument/2006/relationships" xmlns:p188="http://schemas.microsoft.com/office/powerpoint/2018/8/main">
  <p188:cm id="{8D24095E-AF4E-4C32-B294-10D92DBC1DA8}" authorId="{722042EF-F232-3B84-BC44-484EC8C3180D}" created="2022-03-12T06:08:25.762">
    <ac:txMkLst xmlns:ac="http://schemas.microsoft.com/office/drawing/2013/main/command">
      <pc:docMk xmlns:pc="http://schemas.microsoft.com/office/powerpoint/2013/main/command"/>
      <pc:sldMk xmlns:pc="http://schemas.microsoft.com/office/powerpoint/2013/main/command" cId="106474805" sldId="268"/>
      <ac:spMk id="3" creationId="{613FEDA0-05F0-4717-9766-D968CC516E37}"/>
      <ac:txMk cp="0" len="71">
        <ac:context len="73" hash="4142737014"/>
      </ac:txMk>
    </ac:txMkLst>
    <p188:txBody>
      <a:bodyPr/>
      <a:lstStyle/>
      <a:p>
        <a:r>
          <a:rPr lang="ko-KR" altLang="en-US"/>
          <a:t>조작이 용이함. (스위치많은 리모컨 보여주기)
원하는 타이밍에 발사가능
Pose estmination 기능이 있어 자세 교정가능
</a:t>
        </a:r>
      </a:p>
    </p188:txBody>
  </p188:cm>
  <p188:cm id="{41833C6A-23CA-4237-8FBA-4DEE1B191BD7}" authorId="{722042EF-F232-3B84-BC44-484EC8C3180D}" created="2022-03-12T12:07:37.073">
    <pc:sldMkLst xmlns:pc="http://schemas.microsoft.com/office/powerpoint/2013/main/command">
      <pc:docMk/>
      <pc:sldMk cId="106474805" sldId="268"/>
    </pc:sldMkLst>
    <p188:txBody>
      <a:bodyPr/>
      <a:lstStyle/>
      <a:p>
        <a:r>
          <a:rPr lang="ko-KR" altLang="en-US"/>
          <a:t>타사와의 차이점 입니다.
가장 고가의 모델인 skaro사의 모델과 비교해보록 하겠습니다.
앞에 보이는 사진은 skaro사의 조작 스위치들입니다. 보기에도 많이 복잡해보입니다.
skaro사의 모델은 설정만 잘한다면 원하는 위치에 원하는 루틴으로 발사가 가능합니다. 그러나 고가라는 단점이있습니다.
제가 제안하는 제품은 첫째로 발사뿐만이 아닌 사용자의 자세를 분석하고 교정을 가능하게 합니다. 
둘째로 사용자의 의지와 상관없이 발사하는 것이 아닌 본인의 리듬대로 연습을 할 수 있습니다.
세번째로 다양한 스위치에 따른 다양한 기능들로 인해 가격이 비싼것으로 생각이됩니다. 그래서 소프트웨어적인 부분을 다관절암과 회전볼을 이용한 방향전환으로 바꿔 저렴하고 간편한 조작을 할수 있습니다. 제가 꽤 오래 운동을 해본 결과 지도자없이 혼자 연습을 해서 실력이 늘수는 없다고 생각이 듭니다. 제가 제안하는 제품은 물론 지도자의 도움이 없이도 사용이 가능하나 지도자가 있을 때 더욱 빛을 발하는 제품이 되겠습니다.
 </a:t>
        </a:r>
      </a:p>
    </p188:txBody>
  </p188:cm>
</p188:cmLst>
</file>

<file path=ppt/comments/modernComment_10D_11D6A7FB.xml><?xml version="1.0" encoding="utf-8"?>
<p188:cmLst xmlns:a="http://schemas.openxmlformats.org/drawingml/2006/main" xmlns:r="http://schemas.openxmlformats.org/officeDocument/2006/relationships" xmlns:p188="http://schemas.microsoft.com/office/powerpoint/2018/8/main">
  <p188:cm id="{29FD741E-074D-490D-9F27-26201DAB944E}" authorId="{722042EF-F232-3B84-BC44-484EC8C3180D}" created="2022-03-12T09:32:40.223">
    <ac:txMkLst xmlns:ac="http://schemas.microsoft.com/office/drawing/2013/main/command">
      <pc:docMk xmlns:pc="http://schemas.microsoft.com/office/powerpoint/2013/main/command"/>
      <pc:sldMk xmlns:pc="http://schemas.microsoft.com/office/powerpoint/2013/main/command" cId="299280379" sldId="269"/>
      <ac:spMk id="4" creationId="{F52238E1-EEB3-4900-B109-02C320AEE09B}"/>
      <ac:txMk cp="0">
        <ac:context len="1" hash="13"/>
      </ac:txMk>
    </ac:txMkLst>
    <p188:txBody>
      <a:bodyPr/>
      <a:lstStyle/>
      <a:p>
        <a:r>
          <a:rPr lang="ko-KR" altLang="en-US"/>
          <a:t>방향전환 부분
셔틀콕을 발사하는 메인본체를 모니터암과 유사한 다관절 구조를 연결하여 쉽게 움직이고 방향전환이 용이 하게 함.
원하는 타이밍에 발사하는 방식. 동작감지센서를 사용하여 원하는 타이밍에 발사가능하게 함.
자세를 교정하는 부분 컴퓨터비젼의 human pose estmination 기술 사용하여 자신의 자세를 보고 선수들과 비교분석 가능
아두이노 및 기타 센서사용, 컴퓨터비전의 human pose estmination 기술 적용,
</a:t>
        </a:r>
      </a:p>
    </p188:txBody>
  </p188:cm>
  <p188:cm id="{EF61C791-A7CA-4DF1-A00D-7ECF48169BDA}" authorId="{722042EF-F232-3B84-BC44-484EC8C3180D}" created="2022-03-12T12:21:10.633">
    <pc:sldMkLst xmlns:pc="http://schemas.microsoft.com/office/powerpoint/2013/main/command">
      <pc:docMk/>
      <pc:sldMk cId="299280379" sldId="269"/>
    </pc:sldMkLst>
    <p188:txBody>
      <a:bodyPr/>
      <a:lstStyle/>
      <a:p>
        <a:r>
          <a:rPr lang="ko-KR" altLang="en-US"/>
          <a:t>핵심 기술 설명입니다.
첫번째 컴퓨터비전의 Human pose estmation기술입니다. 이 기술은 사람이 취한자세를 인식하는 기술입니다.말 그대로 사진이나 영상 속에서 사람의 신체 관절이 어떻게 구성되어 있는지 위치를 추정하는 문제로 볼 수 있습니다.  밑에 그림을 보시면 이해가 되실 거라고 봅니다.
두번째 다관절과 회전볼은 앞에서도 설명드렸지만 말그래도 관절이 많아 사람의 팔과 유사한 지지대를 구성하고 사람의 손목과 같이 회전볼을 이용하여 정밀한 방향전환이 가능하게 하였습니다.
세번째로 센서를 이용한 발사방식입니다.
동작감지 센서를 이용하여 사람이 감지되었다면 모터를 작동하게 하는 간단한 아두이노 코딩입니다. 모터의 세기를 조절하는 방법은 아두이노 코딩시 모터드라이버에게
analog신호를 주어서 0~255사이에 값을 입력하여 세기를 입력하면 된다. </a:t>
        </a:r>
      </a:p>
    </p188:txBody>
  </p188:cm>
</p188:cmLst>
</file>

<file path=ppt/comments/modernComment_110_B47DB347.xml><?xml version="1.0" encoding="utf-8"?>
<p188:cmLst xmlns:a="http://schemas.openxmlformats.org/drawingml/2006/main" xmlns:r="http://schemas.openxmlformats.org/officeDocument/2006/relationships" xmlns:p188="http://schemas.microsoft.com/office/powerpoint/2018/8/main">
  <p188:cm id="{F21CF587-6EB4-450F-9A05-5B791F6EBCF1}" authorId="{722042EF-F232-3B84-BC44-484EC8C3180D}" created="2022-03-12T05:30:32.357">
    <ac:txMkLst xmlns:ac="http://schemas.microsoft.com/office/drawing/2013/main/command">
      <pc:docMk xmlns:pc="http://schemas.microsoft.com/office/powerpoint/2013/main/command"/>
      <pc:sldMk xmlns:pc="http://schemas.microsoft.com/office/powerpoint/2013/main/command" cId="3028136775" sldId="272"/>
      <ac:spMk id="3" creationId="{C5C907B7-D0F2-44F9-BB38-0C542E398775}"/>
      <ac:txMk cp="0" len="547">
        <ac:context len="550" hash="2261228182"/>
      </ac:txMk>
    </ac:txMkLst>
    <p188:txBody>
      <a:bodyPr/>
      <a:lstStyle/>
      <a:p>
        <a:r>
          <a:rPr lang="ko-KR" altLang="en-US"/>
          <a:t>사용자 입장
사용자는 두 부류
레슨을 해줄사람
	레슨을 하기 위해 일일히 셔틀콕을 타구하여 레슨을 하였던 전과 달리 기계를 수동조작하여 셔틀콕을 발사하여 무리를 줄여 줌. 
(기존 셔틀콕발사기와 유사하나 더 다양한 구질과 변칙적인 타구가능)
레슨을 받을사람
	혼자서 연습을 하기위해 기계를 구입하는 경우임. 가격적인 측면에서 꺼려지나 저렴한 모델을 구매하자니 효율성이 떨어짐.
자신의 자세를 분석해주기에 지도자없이 어느정도 인지가 가능함.
Use case
지도자가 잦은 레슨으로 타구를 못하는 경우
적은 힘으로 방향을 조절하고 발사하여 피로를 줄여주기 때문에 정교한 레슨 가능
또한 기존의 기계없이 레슨을 할경우 빠른템포의 랠리도 가벼운 방향전환으로 소화가능
2. 자신의 동작이 맞는지 체크하고 싶을 경우
	pose estimination 기술을 통해 선수의 동작과 비교하여 교정 가능
3. 지도자가 부재한데 레슨을 받고 싶은 경우 
	자동으로 발사하기 때문에 코치의 도움이 필요없음.(상급자는 도움이 적게 필요함).
	동작감지센서로 원하는 타이밍에 셔틀콕 발사 가능
</a:t>
        </a:r>
      </a:p>
    </p188:txBody>
  </p188:cm>
  <p188:cm id="{72E235AC-5EF1-4280-BD8B-698901E64CD5}" authorId="{722042EF-F232-3B84-BC44-484EC8C3180D}" created="2022-03-12T11:55:15.306">
    <pc:sldMkLst xmlns:pc="http://schemas.microsoft.com/office/powerpoint/2013/main/command">
      <pc:docMk/>
      <pc:sldMk cId="3028136775" sldId="272"/>
    </pc:sldMkLst>
    <p188:txBody>
      <a:bodyPr/>
      <a:lstStyle/>
      <a:p>
        <a:r>
          <a:rPr lang="ko-KR" altLang="en-US"/>
          <a:t>그렇다면 지금 셔틀콕 발사기가 없냐라고 물으신다면 아쉽게도 있습니다. 그러나 제가 제안하는 셔틀콕 발사기는 기존의 셔틀콕발사기와는 다릅니다. 일단 두가지 모델을 보여 드리겠습니다. 위쪽의 두모델은 고가의 모델입니다. 고가인 만큼 기능이 정말 많습니다. 그러나 기능이 너무 많고 기계랑 둘이 치고 있자니 쉽게 흥미를 잃게 됩니다. 실제로 학교 근처에 있는 국사봉 체육관이 위에보시는 sk40 모델을 보유하고 있는데요. 저는 국사봉에 일주일에 최소3회씩은 가봤으나 저걸로 연습하는 사람은 본적이 없습니다. 항상 코치가 회원들을 레슨을 해주고 있었습니다. 그만큼 사람에게서 받는 만큼의 메리트가 크지 않다는 것입니다.
밑에 저렴한 모델은 말씀드리면 가격이 저렴한 만큼 기능은 그냥 발사뿐입니다. 방향전환을 하려면 지지대를 포함하여 전체를 움직여야 합니다. 당연히 효율성이 떨어질거라 예상이 됩니다.
다음으로 사용자 입장에서의 필요성입니다. 
일단 저는 현업배드민턴 코치로 일을 하고 있습니다. 그렇기에 이 모델은 제안하는 것 이기도 하고요. 제가 레슨을 하다보면 가벼운 타구는 쉽게 할수있습니다. 그러나 이게 누적이 되고 하루에 5000개씩 치다 보면 피로가 심합니다. 어느날은 고등학생이 와서 수비연습을 하고 싶다며 스매시를 때려달라고 했습니다. 한 100번정도 때리니까 어깨에서 이질감이 들었습니다. 대수롭게 생각하지 않고 퇴근을 하고 다음날 일어나니 극심한 통증이 있어 병원에 가니 근육이 부었다고 하더라구요. 따라서 저같은 지도자입장에서는 기계가 있다면 정말 편할거라 생각이 됩니다. 그러나 지도를 받는 입장에서는 기계만 친다면 쉽게 지루할 수 있기에 옆에서 제가 기계의 방향과 세기를 수동으로 조절한다면 지도를 받는 입장에서도 연습을 하고 있다는 느낌을 받을 수 있을 것입니다. 또한 현재 레슨을 받고자 하는 인원이 많아 대기를 걸고 있는 상황입니다. 그럴경우 기계를 구매하여 사용한다면 연습을 미리 할 수 있을 것입니다. 
밑에 그래프는 다른 회사들의 제품을 비교 분석하여 보기 쉽게 만들어 둔 것입니다. 제2사분면에 있는 제품은 가격이 비싸지만 효율성이 좋습니다. 그러나 밑에 두제품은 중국에서 생산된 모델로 가격이 매우저렵하지만 효율성이 안좋습니다. 따라서 저는 기존 제품들에서 문제점을 발견하고 그 부분들을 보완한 제품을 만들고자 제안합니다.</a:t>
        </a:r>
      </a:p>
    </p188:txBody>
  </p188:cm>
</p188:cmLst>
</file>

<file path=ppt/comments/modernComment_113_842D68AD.xml><?xml version="1.0" encoding="utf-8"?>
<p188:cmLst xmlns:a="http://schemas.openxmlformats.org/drawingml/2006/main" xmlns:r="http://schemas.openxmlformats.org/officeDocument/2006/relationships" xmlns:p188="http://schemas.microsoft.com/office/powerpoint/2018/8/main">
  <p188:cm id="{81DFF3A7-7A2C-4A4A-AD0C-696A99911670}" authorId="{722042EF-F232-3B84-BC44-484EC8C3180D}" created="2022-03-12T12:40:37.634">
    <ac:deMkLst xmlns:ac="http://schemas.microsoft.com/office/drawing/2013/main/command">
      <pc:docMk xmlns:pc="http://schemas.microsoft.com/office/powerpoint/2013/main/command"/>
      <pc:sldMk xmlns:pc="http://schemas.microsoft.com/office/powerpoint/2013/main/command" cId="2217568429" sldId="275"/>
      <ac:spMk id="13" creationId="{707F4ADE-0339-4F8E-83E8-7C3D0759ED51}"/>
    </ac:deMkLst>
    <p188:txBody>
      <a:bodyPr/>
      <a:lstStyle/>
      <a:p>
        <a:r>
          <a:rPr lang="ko-KR" altLang="en-US"/>
          <a:t>결론 및 기대효과입니다.
제안하는 제품은 홀로 사용해도 무방하나 지도자와 함께 사용한다면 최고의 효율을 느낄 수 있습니다. computer vision의 길수을 활용하여 자세를 분석 및 교정하기도 하고 센서를 이용하여 원하는 리듬(풋워크)에 맞게 연습할 수도 있습니다. 또한 타구를 하던 지도자는 옆에서 기계를 조절하기만 함으로써 피로를 줄일 수있고 날아오는 셔틀콕을 타구하는 모습을 보여줌으로써 자세한 지도가 가능하다.
기대효과 입니다.
1. 합리적인 가격으로 최고의 효율을 발휘할 수 있습니다.
2. 기존제품에는 없는 다양한 기능이 있기에 확실한 시장성을 확보할 수 있습니다.
3. 배드민턴에만 국한되지않고 타 스포츠에도 충분히 적용이 가능한 기술이기에 더 넓은 시장으로도 진출이 가능할 것으로 보입니다.</a:t>
        </a:r>
      </a:p>
    </p188:txBody>
  </p188:cm>
</p188:cmLst>
</file>

<file path=ppt/comments/modernComment_114_F6ED260D.xml><?xml version="1.0" encoding="utf-8"?>
<p188:cmLst xmlns:a="http://schemas.openxmlformats.org/drawingml/2006/main" xmlns:r="http://schemas.openxmlformats.org/officeDocument/2006/relationships" xmlns:p188="http://schemas.microsoft.com/office/powerpoint/2018/8/main">
  <p188:cm id="{022411FC-66CC-4121-A74C-84915390EE53}" authorId="{722042EF-F232-3B84-BC44-484EC8C3180D}" created="2022-03-12T05:30:32.357">
    <ac:txMkLst xmlns:ac="http://schemas.microsoft.com/office/drawing/2013/main/command">
      <pc:docMk xmlns:pc="http://schemas.microsoft.com/office/powerpoint/2013/main/command"/>
      <pc:sldMk xmlns:pc="http://schemas.microsoft.com/office/powerpoint/2013/main/command" cId="3028136775" sldId="272"/>
      <ac:spMk id="3" creationId="{C5C907B7-D0F2-44F9-BB38-0C542E398775}"/>
      <ac:txMk cp="0" len="547">
        <ac:context len="550" hash="2261228182"/>
      </ac:txMk>
    </ac:txMkLst>
    <p188:txBody>
      <a:bodyPr/>
      <a:lstStyle/>
      <a:p>
        <a:r>
          <a:rPr lang="ko-KR" altLang="en-US"/>
          <a:t>사용자 입장
사용자는 두 부류
레슨을 해줄사람
	레슨을 하기 위해 일일히 셔틀콕을 타구하여 레슨을 하였던 전과 달리 기계를 수동조작하여 셔틀콕을 발사하여 무리를 줄여 줌. 
(기존 셔틀콕발사기와 유사하나 더 다양한 구질과 변칙적인 타구가능)
레슨을 받을사람
	혼자서 연습을 하기위해 기계를 구입하는 경우임. 가격적인 측면에서 꺼려지나 저렴한 모델을 구매하자니 효율성이 떨어짐.
자신의 자세를 분석해주기에 지도자없이 어느정도 인지가 가능함.
Use case
지도자가 잦은 레슨으로 타구를 못하는 경우
적은 힘으로 방향을 조절하고 발사하여 피로를 줄여주기 때문에 정교한 레슨 가능
또한 기존의 기계없이 레슨을 할경우 빠른템포의 랠리도 가벼운 방향전환으로 소화가능
2. 자신의 동작이 맞는지 체크하고 싶을 경우
	pose estimination 기술을 통해 선수의 동작과 비교하여 교정 가능
3. 지도자가 부재한데 레슨을 받고 싶은 경우 
	자동으로 발사하기 때문에 코치의 도움이 필요없음.(상급자는 도움이 적게 필요함).
	동작감지센서로 원하는 타이밍에 셔틀콕 발사 가능
</a:t>
        </a:r>
      </a:p>
    </p188:txBody>
  </p188:cm>
  <p188:cm id="{9398D9AB-6B72-46B2-B2F6-4184254C9336}" authorId="{722042EF-F232-3B84-BC44-484EC8C3180D}" created="2022-03-12T12:02:50.707">
    <pc:sldMkLst xmlns:pc="http://schemas.microsoft.com/office/powerpoint/2013/main/command">
      <pc:docMk/>
      <pc:sldMk cId="4142736909" sldId="276"/>
    </pc:sldMkLst>
    <p188:txBody>
      <a:bodyPr/>
      <a:lstStyle/>
      <a:p>
        <a:r>
          <a:rPr lang="ko-KR" altLang="en-US"/>
          <a:t>use case 입니다.
1. 아까 말했듯이 강한타구가 몸에 무리를 주기 때문에 기계를 사용한다면 수동으로방향전환과 세기조절버튼을 누르는 것만으로도 양질의 지도를 할 수 있을 것입니다. 또한 강한 타구일수록 아무리 지도자라하여도 정확한 타구를 하는건 쉽지 않습니다.
기계의 도움을 받아 지도자는 피로를 줄이고 지도를 받는사람은 양질의 지도를 받게 될 것입니다.
두번쨰로 혼자서 연습을 하고 싶은 경우입니다. 이 경우는 여타 제품에도 있는 케이스 일 수 있습니다. 그러나 주목할 점은 동작감지 센서를 이용하여  사용자가 원래자리로 돌아왔을때 발사가 시작된다는 점입니다.
세번째로 자신의 동작이 맞는지 체크하고 싶은경우 pose estimation기술을 사용하여 사용자의 자세를 분석하여 타 선수들과의 자세를 비교하고 분석할 수 있을 것입니다.</a:t>
        </a:r>
      </a:p>
    </p188:txBody>
  </p188:cm>
</p188:cmLst>
</file>

<file path=ppt/comments/modernComment_115_855CA372.xml><?xml version="1.0" encoding="utf-8"?>
<p188:cmLst xmlns:a="http://schemas.openxmlformats.org/drawingml/2006/main" xmlns:r="http://schemas.openxmlformats.org/officeDocument/2006/relationships" xmlns:p188="http://schemas.microsoft.com/office/powerpoint/2018/8/main">
  <p188:cm id="{D7AC5EA5-3A8B-41CF-826D-BFD735AA2465}" authorId="{722042EF-F232-3B84-BC44-484EC8C3180D}" created="2022-03-12T05:30:32.357">
    <ac:txMkLst xmlns:ac="http://schemas.microsoft.com/office/drawing/2013/main/command">
      <pc:docMk xmlns:pc="http://schemas.microsoft.com/office/powerpoint/2013/main/command"/>
      <pc:sldMk xmlns:pc="http://schemas.microsoft.com/office/powerpoint/2013/main/command" cId="3028136775" sldId="272"/>
      <ac:spMk id="3" creationId="{C5C907B7-D0F2-44F9-BB38-0C542E398775}"/>
      <ac:txMk cp="0" len="547">
        <ac:context len="550" hash="2261228182"/>
      </ac:txMk>
    </ac:txMkLst>
    <p188:txBody>
      <a:bodyPr/>
      <a:lstStyle/>
      <a:p>
        <a:r>
          <a:rPr lang="ko-KR" altLang="en-US"/>
          <a:t>사용자 입장
사용자는 두 부류
레슨을 해줄사람
	레슨을 하기 위해 일일히 셔틀콕을 타구하여 레슨을 하였던 전과 달리 기계를 수동조작하여 셔틀콕을 발사하여 무리를 줄여 줌. 
(기존 셔틀콕발사기와 유사하나 더 다양한 구질과 변칙적인 타구가능)
레슨을 받을사람
	혼자서 연습을 하기위해 기계를 구입하는 경우임. 가격적인 측면에서 꺼려지나 저렴한 모델을 구매하자니 효율성이 떨어짐.
자신의 자세를 분석해주기에 지도자없이 어느정도 인지가 가능함.
Use case
지도자가 잦은 레슨으로 타구를 못하는 경우
적은 힘으로 방향을 조절하고 발사하여 피로를 줄여주기 때문에 정교한 레슨 가능
또한 기존의 기계없이 레슨을 할경우 빠른템포의 랠리도 가벼운 방향전환으로 소화가능
2. 자신의 동작이 맞는지 체크하고 싶을 경우
	pose estimination 기술을 통해 선수의 동작과 비교하여 교정 가능
3. 지도자가 부재한데 레슨을 받고 싶은 경우 
	자동으로 발사하기 때문에 코치의 도움이 필요없음.(상급자는 도움이 적게 필요함).
	동작감지센서로 원하는 타이밍에 셔틀콕 발사 가능
</a:t>
        </a:r>
      </a:p>
    </p188:txBody>
  </p188:cm>
  <p188:cm id="{3510502C-8DEB-4EEF-8E01-CB5AD38CFA14}" authorId="{722042EF-F232-3B84-BC44-484EC8C3180D}" created="2022-03-12T12:36:19.398">
    <ac:deMkLst xmlns:ac="http://schemas.microsoft.com/office/drawing/2013/main/command">
      <pc:docMk xmlns:pc="http://schemas.microsoft.com/office/powerpoint/2013/main/command"/>
      <pc:sldMk xmlns:pc="http://schemas.microsoft.com/office/powerpoint/2013/main/command" cId="2237440882" sldId="277"/>
      <ac:spMk id="30" creationId="{022A8504-3386-49FE-B8BC-112D30624DE3}"/>
    </ac:deMkLst>
    <p188:txBody>
      <a:bodyPr/>
      <a:lstStyle/>
      <a:p>
        <a:r>
          <a:rPr lang="ko-KR" altLang="en-US"/>
          <a:t>구조 및 동작입니다.
첫번째 케이스는 지도자가 지도를 해야하지만 강한 타구를 못해 기계의 힘을 빌려하는 상황입니다. 흔히 우리가 아는 모니터암과 같은 구조이기에 이동이 용이하며 회전볼을 통하여 원하는 각도 및 방향을 설정합니다.
두번째 케이스는 혼자연습을 할 경우이다. 처음에 원하는 구질 클리어면 클리어 헤어핀이면 헤어핀과 같이 버튼을 눌러 설정하고  동작감지 센서를 사용하여 사람을 감지하면 아두이노를 통해 모터드라이버에게 처음입력된 버튼(클리어, 헤어핀) 전달합니다. 입력된 버튼에 따라 모터드라이버에게 그에 맞는 analog 세기를 전달하여 모터의 세기를 조절 할 수 있다.
세번째 케이스는 자신의 동작을 분석하는 부분인데 기계에 카메라를 설치하여 카메라에 담긴 사용자의 모습을 녹화하고 자세를 추출하여 모델링하고 본인이 원하는 자세의 선수의 자세와 비교를 할 수 있습니다.</a:t>
        </a:r>
      </a:p>
    </p188:txBody>
  </p188:cm>
</p188:cmLst>
</file>

<file path=ppt/comments/modernComment_117_6781909E.xml><?xml version="1.0" encoding="utf-8"?>
<p188:cmLst xmlns:a="http://schemas.openxmlformats.org/drawingml/2006/main" xmlns:r="http://schemas.openxmlformats.org/officeDocument/2006/relationships" xmlns:p188="http://schemas.microsoft.com/office/powerpoint/2018/8/main">
  <p188:cm id="{3415DFE0-4D55-48C9-A6D6-1DD7EDCCB7F1}" authorId="{722042EF-F232-3B84-BC44-484EC8C3180D}" created="2022-03-12T12:40:37.634">
    <ac:deMkLst xmlns:ac="http://schemas.microsoft.com/office/drawing/2013/main/command">
      <pc:docMk xmlns:pc="http://schemas.microsoft.com/office/powerpoint/2013/main/command"/>
      <pc:sldMk xmlns:pc="http://schemas.microsoft.com/office/powerpoint/2013/main/command" cId="1736544414" sldId="279"/>
      <ac:spMk id="13" creationId="{707F4ADE-0339-4F8E-83E8-7C3D0759ED51}"/>
    </ac:deMkLst>
    <p188:txBody>
      <a:bodyPr/>
      <a:lstStyle/>
      <a:p>
        <a:r>
          <a:rPr lang="ko-KR" altLang="en-US"/>
          <a:t>결론 및 기대효과입니다.
제안하는 제품은 홀로 사용해도 무방하나 지도자와 함께 사용한다면 최고의 효율을 느낄 수 있습니다. computer vision의 길수을 활용하여 자세를 분석 및 교정하기도 하고 센서를 이용하여 원하는 리듬(풋워크)에 맞게 연습할 수도 있습니다. 또한 타구를 하던 지도자는 옆에서 기계를 조절하기만 함으로써 피로를 줄일 수있고 날아오는 셔틀콕을 타구하는 모습을 보여줌으로써 자세한 지도가 가능하다.
기대효과 입니다.
1. 합리적인 가격으로 최고의 효율을 발휘할 수 있습니다.
2. 기존제품에는 없는 다양한 기능이 있기에 확실한 시장성을 확보할 수 있습니다.
3. 배드민턴에만 국한되지않고 타 스포츠에도 충분히 적용이 가능한 기술이기에 더 넓은 시장으로도 진출이 가능할 것으로 보입니다.</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6.555"/>
    </inkml:context>
    <inkml:brush xml:id="br0">
      <inkml:brushProperty name="width" value="0.05" units="cm"/>
      <inkml:brushProperty name="height" value="0.05" units="cm"/>
    </inkml:brush>
  </inkml:definitions>
  <inkml:trace contextRef="#ctx0" brushRef="#br0">1 457 24575,'0'-31'0,"1"0"0,2 1 0,10-50 0,-7 45-51,-2-1-1,-1 0 0,-4-65 1,0 48-1108,1 30-5667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7.999"/>
    </inkml:context>
    <inkml:brush xml:id="br0">
      <inkml:brushProperty name="width" value="0.05" units="cm"/>
      <inkml:brushProperty name="height" value="0.05" units="cm"/>
    </inkml:brush>
  </inkml:definitions>
  <inkml:trace contextRef="#ctx0" brushRef="#br0">0 630 24575,'4'-2'0,"0"0"0,0 0 0,0-1 0,-1 0 0,1 0 0,-1 0 0,0 0 0,0 0 0,0-1 0,0 1 0,-1-1 0,1 0 0,3-7 0,5-6 0,50-73 0,-48 67 0,2 1 0,0 0 0,32-34 0,-25 32 0,-1-1 0,32-49 0,-36 47 0,1 2 0,1 0 0,31-30 0,59-28-1365,-98 72-5461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9.783"/>
    </inkml:context>
    <inkml:brush xml:id="br0">
      <inkml:brushProperty name="width" value="0.05" units="cm"/>
      <inkml:brushProperty name="height" value="0.05" units="cm"/>
    </inkml:brush>
  </inkml:definitions>
  <inkml:trace contextRef="#ctx0" brushRef="#br0">791 882 24575,'0'-7'0,"-1"0"0,0-1 0,0 1 0,-1 0 0,1 1 0,-2-1 0,1 0 0,-1 1 0,0-1 0,0 1 0,-1 0 0,-6-8 0,-7-8 0,-40-38 0,40 44 0,1-1 0,-22-29 0,27 32 0,0 1 0,-1 0 0,-25-21 0,-18-19 0,-22-43 0,48 57 0,-2 1 0,-1 2 0,-2 1 0,-53-43 0,66 63 0,2 2 0,0-1 0,1-1 0,0-1 0,-19-22 0,-13-17-1365,37 44-5461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20.759"/>
    </inkml:context>
    <inkml:brush xml:id="br0">
      <inkml:brushProperty name="width" value="0.05" units="cm"/>
      <inkml:brushProperty name="height" value="0.05" units="cm"/>
    </inkml:brush>
  </inkml:definitions>
  <inkml:trace contextRef="#ctx0" brushRef="#br0">0 1358 24575,'2'-13'0,"0"1"0,1 0 0,0-1 0,1 1 0,0 0 0,1 0 0,1 1 0,0 0 0,0 0 0,1 0 0,11-13 0,-7 7 0,0 0 0,0-1 0,8-22 0,-2 0 0,41-69 0,10-21 0,9-22 0,-63 127 0,30-50 0,-25 43 0,-1 0 0,-1 0 0,16-46 0,-25 58 0,1 0 0,0 1 0,18-27 0,-15 28 0,-1-1 0,-1 0 0,12-31 0,-14 28 0,2 1 0,0 1 0,17-26 0,2-3 0,-18 29-1365,-3 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3.591"/>
    </inkml:context>
    <inkml:brush xml:id="br0">
      <inkml:brushProperty name="width" value="0.05" units="cm"/>
      <inkml:brushProperty name="height" value="0.05" units="cm"/>
    </inkml:brush>
  </inkml:definitions>
  <inkml:trace contextRef="#ctx0" brushRef="#br0">532 629 24575,'0'-11'0,"-1"1"0,-1-1 0,1 0 0,-2 1 0,1-1 0,-2 1 0,1-1 0,-1 1 0,-1 1 0,0-1 0,-9-13 0,-7-6 0,-1 1 0,-30-29 0,28 33 0,2-1 0,-27-39 0,34 45 0,0 0 0,-1 1 0,-1 1 0,-1 1 0,-30-22 0,10 7 0,-8-2 26,32 23-374,-1 0 1,2-1-1,-19-19 0,22 17-6478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4.511"/>
    </inkml:context>
    <inkml:brush xml:id="br0">
      <inkml:brushProperty name="width" value="0.05" units="cm"/>
      <inkml:brushProperty name="height" value="0.05" units="cm"/>
    </inkml:brush>
  </inkml:definitions>
  <inkml:trace contextRef="#ctx0" brushRef="#br0">225 339 24575,'-5'-5'0,"-1"-6"0,-5-1 0,1-3 0,1-3 0,-3 1 0,2-2 0,-3-1 0,1-2 0,-2-2 0,-3-2 0,1-1 0,-1 5 0,2 0 0,-1 1 0,2-2 0,0 3 0,1 6-8191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15.474"/>
    </inkml:context>
    <inkml:brush xml:id="br0">
      <inkml:brushProperty name="width" value="0.05" units="cm"/>
      <inkml:brushProperty name="height" value="0.05" units="cm"/>
    </inkml:brush>
  </inkml:definitions>
  <inkml:trace contextRef="#ctx0" brushRef="#br0">1 403 24575,'0'-5'0,"0"-5"0,0-7 0,0-4 0,0-4 0,0-1 0,0-2 0,0 0 0,0 0 0,0 0 0,0 0 0,0 0 0,0 1 0,0 0 0,0 0 0,0 0 0,0 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10:00:23.936"/>
    </inkml:context>
    <inkml:brush xml:id="br0">
      <inkml:brushProperty name="width" value="0.05" units="cm"/>
      <inkml:brushProperty name="height" value="0.05" units="cm"/>
    </inkml:brush>
  </inkml:definitions>
  <inkml:trace contextRef="#ctx0" brushRef="#br0">431 674 24575,'-2'-6'0,"-1"-1"0,1 1 0,-1 0 0,0 0 0,0 0 0,-1 0 0,0 1 0,-9-11 0,4 4 0,-210-261 0,201 249 0,8 11 0,0-1 0,1 1 0,0-2 0,1 1 0,-11-30 0,12 22 0,3 7 0,-1 1 0,0 0 0,-1-1 0,-1 2 0,0-1 0,-11-15 0,0-5-1365,13 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FAA74-2C93-4671-BA1B-D4F72173A040}" type="datetimeFigureOut">
              <a:rPr lang="ko-KR" altLang="en-US" smtClean="0"/>
              <a:t>2022-03-20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6E5D0-EE33-4BC0-9984-11047BEF275D}" type="slidenum">
              <a:rPr lang="ko-KR" altLang="en-US" smtClean="0"/>
              <a:t>‹#›</a:t>
            </a:fld>
            <a:endParaRPr lang="ko-KR" altLang="en-US"/>
          </a:p>
        </p:txBody>
      </p:sp>
    </p:spTree>
    <p:extLst>
      <p:ext uri="{BB962C8B-B14F-4D97-AF65-F5344CB8AC3E}">
        <p14:creationId xmlns:p14="http://schemas.microsoft.com/office/powerpoint/2010/main" val="23618916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4F6E5D0-EE33-4BC0-9984-11047BEF275D}" type="slidenum">
              <a:rPr lang="ko-KR" altLang="en-US" smtClean="0"/>
              <a:t>6</a:t>
            </a:fld>
            <a:endParaRPr lang="ko-KR" altLang="en-US"/>
          </a:p>
        </p:txBody>
      </p:sp>
    </p:spTree>
    <p:extLst>
      <p:ext uri="{BB962C8B-B14F-4D97-AF65-F5344CB8AC3E}">
        <p14:creationId xmlns:p14="http://schemas.microsoft.com/office/powerpoint/2010/main" val="43178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C029C0-7CC9-45FC-B7D0-307D0CE91C2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B3311BF-2DC0-415F-9A28-B0E8947D2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335FDED-6E27-4E73-9B64-9936D28B2FF6}"/>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CEA2F0AD-1905-404A-9E44-63E809EAB9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A7BB5E9-03E0-4632-B200-08F6C8BCA6A5}"/>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168181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A3A096-3891-4BFB-9DC3-5B4E4C2DEA6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E1621DD-D036-4288-9934-1A0BFDA207A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605C68E-3BF9-4EA2-8B0A-845439499924}"/>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DC9AEB15-DAD9-4CC1-A7B0-B43F098E378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CD22E64-35AE-4BB9-B051-1BF47AFC54C7}"/>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270580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AC29C51-4384-4846-B3A9-C04A66CEF7B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C401A40-584C-4666-A546-994E651EABE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DAD107B-74C3-4BDB-BBA4-CB28ABBAF287}"/>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CAAB7D90-CF99-41D6-A628-D1A66026114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8FEA73-160B-4E29-9F45-AFBB200AEA0D}"/>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16234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67A5FD-D1BA-4D92-AB9F-994302379A2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DACF71E-87C4-43C6-BCDE-FFC5166C98B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E552461-0961-4800-9CED-315FF2F4A477}"/>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78C008B0-531E-49CA-A137-38A0007E88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9406698-4CDF-459C-8219-BD46277C39E0}"/>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384017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91AD8A-94BA-4285-BFC4-BBC4BE9829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73BBC60-9977-4958-9B71-286932B6C9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6DFEE0A-B9D6-4FC9-8CB6-6CABFF654BA1}"/>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BAA5601E-374B-4E97-900F-9574ED70BA0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2FFE377-BF05-44D6-93F8-37FB0FD1A21E}"/>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421612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55D5CC-333A-4C02-BDB8-2E62A631CFC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AD2DD5A-7FD3-4518-A602-ED949EFA6A4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8DE038B-AA97-4B23-90A0-76E9060AF4E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584514D-2020-4E3A-AED3-70799FD1ADFB}"/>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6" name="바닥글 개체 틀 5">
            <a:extLst>
              <a:ext uri="{FF2B5EF4-FFF2-40B4-BE49-F238E27FC236}">
                <a16:creationId xmlns:a16="http://schemas.microsoft.com/office/drawing/2014/main" id="{2726FA55-6844-47FB-885B-5692CF16025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308F27-5B03-4732-AA31-6E4744A11677}"/>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403866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086E80-A57E-41D0-BB35-F6D9D56E8A1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C2C413E-CA82-4F1E-AECD-B3FA5358A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AE1E184-166E-4568-939A-8DDF98589D6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C9D21CB-A731-48BF-891D-B9393056A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D73F1CA-2A3F-4DD4-9F64-DFE7DAB2532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17CCB94-C320-4038-BBC3-608740079720}"/>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8" name="바닥글 개체 틀 7">
            <a:extLst>
              <a:ext uri="{FF2B5EF4-FFF2-40B4-BE49-F238E27FC236}">
                <a16:creationId xmlns:a16="http://schemas.microsoft.com/office/drawing/2014/main" id="{EE31ABD6-314E-4140-AD5C-7BAEAEF693F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4C5F7F3-5100-4409-A78D-C5F56C8572F0}"/>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724911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EFECA2-7682-488D-A0C9-1C02359911A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883A34D-93A2-486E-863C-6557D27DF96E}"/>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4" name="바닥글 개체 틀 3">
            <a:extLst>
              <a:ext uri="{FF2B5EF4-FFF2-40B4-BE49-F238E27FC236}">
                <a16:creationId xmlns:a16="http://schemas.microsoft.com/office/drawing/2014/main" id="{4598FF12-7432-4CCB-9245-8503896C255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FDD9C35-FA0B-47C8-9E22-D60867972D36}"/>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3933466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55C8F03-DAFE-4DFD-B88F-AF1E2ACEE124}"/>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3" name="바닥글 개체 틀 2">
            <a:extLst>
              <a:ext uri="{FF2B5EF4-FFF2-40B4-BE49-F238E27FC236}">
                <a16:creationId xmlns:a16="http://schemas.microsoft.com/office/drawing/2014/main" id="{33C84460-4BAE-4770-B895-D9A972586D6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40A3D78C-D14A-489C-987D-240581068810}"/>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3128488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BDD4BF-8423-451F-9B38-EC62577F506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9E437A3-02FE-4CD1-A6D0-062B63AD3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D323B2B-E5C4-4D87-939D-6FD049FA4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75943F9-89BF-4290-B7B1-3AAE15850608}"/>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6" name="바닥글 개체 틀 5">
            <a:extLst>
              <a:ext uri="{FF2B5EF4-FFF2-40B4-BE49-F238E27FC236}">
                <a16:creationId xmlns:a16="http://schemas.microsoft.com/office/drawing/2014/main" id="{805407CE-4006-4668-9E71-EE3DFAA135D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B889208-D395-4CB9-AA1A-64C4A056652B}"/>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37047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80A1F5-9C4F-4376-8AD4-02BC0EE40A1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ECB7C03-A523-48F7-B974-AE944A62E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826B8C4-A246-46D3-8D9B-940FB61AA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8E5CBA9-D725-4667-AE87-D68D5A101FCC}"/>
              </a:ext>
            </a:extLst>
          </p:cNvPr>
          <p:cNvSpPr>
            <a:spLocks noGrp="1"/>
          </p:cNvSpPr>
          <p:nvPr>
            <p:ph type="dt" sz="half" idx="10"/>
          </p:nvPr>
        </p:nvSpPr>
        <p:spPr/>
        <p:txBody>
          <a:bodyPr/>
          <a:lstStyle/>
          <a:p>
            <a:fld id="{BE9667D2-3ABE-4D7D-96D6-CA3B3595D514}" type="datetimeFigureOut">
              <a:rPr lang="ko-KR" altLang="en-US" smtClean="0"/>
              <a:t>2022-03-20</a:t>
            </a:fld>
            <a:endParaRPr lang="ko-KR" altLang="en-US"/>
          </a:p>
        </p:txBody>
      </p:sp>
      <p:sp>
        <p:nvSpPr>
          <p:cNvPr id="6" name="바닥글 개체 틀 5">
            <a:extLst>
              <a:ext uri="{FF2B5EF4-FFF2-40B4-BE49-F238E27FC236}">
                <a16:creationId xmlns:a16="http://schemas.microsoft.com/office/drawing/2014/main" id="{C3824824-F274-4F7D-8134-15128F96F57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7944B8D-A1C3-47C5-85DE-8A248DE53C9D}"/>
              </a:ext>
            </a:extLst>
          </p:cNvPr>
          <p:cNvSpPr>
            <a:spLocks noGrp="1"/>
          </p:cNvSpPr>
          <p:nvPr>
            <p:ph type="sldNum" sz="quarter" idx="12"/>
          </p:nvPr>
        </p:nvSpPr>
        <p:spPr/>
        <p:txBody>
          <a:body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353075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193BB1C-169C-4EB4-807F-79CCE7E093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1644E17-B7CB-4B6A-A797-38B387E57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DEF9C5A-A0A2-4F9B-98B6-065AC8469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667D2-3ABE-4D7D-96D6-CA3B3595D514}" type="datetimeFigureOut">
              <a:rPr lang="ko-KR" altLang="en-US" smtClean="0"/>
              <a:t>2022-03-20</a:t>
            </a:fld>
            <a:endParaRPr lang="ko-KR" altLang="en-US"/>
          </a:p>
        </p:txBody>
      </p:sp>
      <p:sp>
        <p:nvSpPr>
          <p:cNvPr id="5" name="바닥글 개체 틀 4">
            <a:extLst>
              <a:ext uri="{FF2B5EF4-FFF2-40B4-BE49-F238E27FC236}">
                <a16:creationId xmlns:a16="http://schemas.microsoft.com/office/drawing/2014/main" id="{11E1D539-D080-4C9F-925B-4B68139F03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30F55D1-3D41-41EE-9954-E0211AE29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77DA9-AC2B-4C91-9B99-CC45D77A6162}" type="slidenum">
              <a:rPr lang="ko-KR" altLang="en-US" smtClean="0"/>
              <a:t>‹#›</a:t>
            </a:fld>
            <a:endParaRPr lang="ko-KR" altLang="en-US"/>
          </a:p>
        </p:txBody>
      </p:sp>
    </p:spTree>
    <p:extLst>
      <p:ext uri="{BB962C8B-B14F-4D97-AF65-F5344CB8AC3E}">
        <p14:creationId xmlns:p14="http://schemas.microsoft.com/office/powerpoint/2010/main" val="530008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113_842D68AD.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17_6781909E.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microsoft.com/office/2018/10/relationships/comments" Target="../comments/modernComment_106_3D75241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B_D97BE94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microsoft.com/office/2018/10/relationships/comments" Target="../comments/modernComment_110_B47DB34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14_F6ED260D.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microsoft.com/office/2018/10/relationships/comments" Target="../comments/modernComment_10C_658AD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customXml" Target="../ink/ink4.xml"/><Relationship Id="rId26" Type="http://schemas.openxmlformats.org/officeDocument/2006/relationships/customXml" Target="../ink/ink8.xml"/><Relationship Id="rId3" Type="http://schemas.openxmlformats.org/officeDocument/2006/relationships/image" Target="../media/image3.png"/><Relationship Id="rId21" Type="http://schemas.openxmlformats.org/officeDocument/2006/relationships/image" Target="../media/image28.png"/><Relationship Id="rId7" Type="http://schemas.openxmlformats.org/officeDocument/2006/relationships/image" Target="../media/image19.PNG"/><Relationship Id="rId12" Type="http://schemas.openxmlformats.org/officeDocument/2006/relationships/customXml" Target="../ink/ink1.xml"/><Relationship Id="rId17" Type="http://schemas.openxmlformats.org/officeDocument/2006/relationships/image" Target="../media/image26.png"/><Relationship Id="rId25" Type="http://schemas.openxmlformats.org/officeDocument/2006/relationships/image" Target="../media/image30.png"/><Relationship Id="rId2" Type="http://schemas.microsoft.com/office/2018/10/relationships/comments" Target="../comments/modernComment_10D_11D6A7FB.xml"/><Relationship Id="rId16" Type="http://schemas.openxmlformats.org/officeDocument/2006/relationships/customXml" Target="../ink/ink3.xml"/><Relationship Id="rId20" Type="http://schemas.openxmlformats.org/officeDocument/2006/relationships/customXml" Target="../ink/ink5.xml"/><Relationship Id="rId29"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svg"/><Relationship Id="rId24" Type="http://schemas.openxmlformats.org/officeDocument/2006/relationships/customXml" Target="../ink/ink7.xml"/><Relationship Id="rId5" Type="http://schemas.openxmlformats.org/officeDocument/2006/relationships/image" Target="../media/image17.jpg"/><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image" Target="../media/image32.png"/><Relationship Id="rId10" Type="http://schemas.openxmlformats.org/officeDocument/2006/relationships/image" Target="../media/image22.png"/><Relationship Id="rId19" Type="http://schemas.openxmlformats.org/officeDocument/2006/relationships/image" Target="../media/image27.png"/><Relationship Id="rId4" Type="http://schemas.openxmlformats.org/officeDocument/2006/relationships/image" Target="../media/image6.jpg"/><Relationship Id="rId9" Type="http://schemas.openxmlformats.org/officeDocument/2006/relationships/image" Target="../media/image21.svg"/><Relationship Id="rId14" Type="http://schemas.openxmlformats.org/officeDocument/2006/relationships/customXml" Target="../ink/ink2.xml"/><Relationship Id="rId22" Type="http://schemas.openxmlformats.org/officeDocument/2006/relationships/customXml" Target="../ink/ink6.xml"/><Relationship Id="rId27"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9.PNG"/><Relationship Id="rId3" Type="http://schemas.openxmlformats.org/officeDocument/2006/relationships/image" Target="../media/image34.png"/><Relationship Id="rId7" Type="http://schemas.openxmlformats.org/officeDocument/2006/relationships/image" Target="../media/image37.png"/><Relationship Id="rId12" Type="http://schemas.microsoft.com/office/2007/relationships/hdphoto" Target="../media/hdphoto3.wdp"/><Relationship Id="rId2" Type="http://schemas.microsoft.com/office/2018/10/relationships/comments" Target="../comments/modernComment_115_855CA372.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3.svg"/><Relationship Id="rId10" Type="http://schemas.openxmlformats.org/officeDocument/2006/relationships/image" Target="../media/image40.svg"/><Relationship Id="rId4" Type="http://schemas.microsoft.com/office/2007/relationships/hdphoto" Target="../media/hdphoto2.wdp"/><Relationship Id="rId9" Type="http://schemas.openxmlformats.org/officeDocument/2006/relationships/image" Target="../media/image39.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11A077-3CE1-4BB9-A825-64A3E3C96096}"/>
              </a:ext>
            </a:extLst>
          </p:cNvPr>
          <p:cNvSpPr txBox="1"/>
          <p:nvPr/>
        </p:nvSpPr>
        <p:spPr>
          <a:xfrm>
            <a:off x="3448360" y="1939893"/>
            <a:ext cx="5657231" cy="769441"/>
          </a:xfrm>
          <a:prstGeom prst="rect">
            <a:avLst/>
          </a:prstGeom>
          <a:noFill/>
        </p:spPr>
        <p:txBody>
          <a:bodyPr wrap="square" rtlCol="0">
            <a:spAutoFit/>
          </a:bodyPr>
          <a:lstStyle/>
          <a:p>
            <a:pPr algn="ctr"/>
            <a:r>
              <a:rPr lang="ko-KR" altLang="en-US" sz="4400" dirty="0">
                <a:solidFill>
                  <a:srgbClr val="6AD3AA"/>
                </a:solidFill>
                <a:latin typeface="KoPub돋움체 Bold"/>
                <a:ea typeface="배달의민족 도현" panose="020B0600000101010101" pitchFamily="50" charset="-127"/>
              </a:rPr>
              <a:t>스마트 셔틀콕 발사기</a:t>
            </a:r>
            <a:endParaRPr lang="en-US" altLang="ko-KR" sz="4400" dirty="0">
              <a:solidFill>
                <a:srgbClr val="6AD3AA"/>
              </a:solidFill>
              <a:latin typeface="KoPub돋움체 Bold"/>
              <a:ea typeface="배달의민족 도현" panose="020B0600000101010101" pitchFamily="50" charset="-127"/>
            </a:endParaRPr>
          </a:p>
        </p:txBody>
      </p:sp>
      <p:sp>
        <p:nvSpPr>
          <p:cNvPr id="7" name="TextBox 6">
            <a:extLst>
              <a:ext uri="{FF2B5EF4-FFF2-40B4-BE49-F238E27FC236}">
                <a16:creationId xmlns:a16="http://schemas.microsoft.com/office/drawing/2014/main" id="{26A97E6C-BBFA-4A74-B624-AF19D35AD757}"/>
              </a:ext>
            </a:extLst>
          </p:cNvPr>
          <p:cNvSpPr txBox="1"/>
          <p:nvPr/>
        </p:nvSpPr>
        <p:spPr>
          <a:xfrm>
            <a:off x="4818569" y="2638994"/>
            <a:ext cx="3468181" cy="369332"/>
          </a:xfrm>
          <a:prstGeom prst="rect">
            <a:avLst/>
          </a:prstGeom>
          <a:noFill/>
        </p:spPr>
        <p:txBody>
          <a:bodyPr wrap="square" rtlCol="0">
            <a:spAutoFit/>
          </a:bodyPr>
          <a:lstStyle/>
          <a:p>
            <a:r>
              <a:rPr lang="ko-KR" altLang="en-US" dirty="0">
                <a:solidFill>
                  <a:srgbClr val="6AD3AA"/>
                </a:solidFill>
                <a:latin typeface="KoPub바탕체 Light" panose="00000300000000000000" pitchFamily="2" charset="-127"/>
                <a:ea typeface="KoPub바탕체 Light" panose="00000300000000000000" pitchFamily="2" charset="-127"/>
              </a:rPr>
              <a:t>배드민턴 레슨을 위한 기계</a:t>
            </a:r>
            <a:endParaRPr lang="en-US" altLang="ko-KR" dirty="0">
              <a:solidFill>
                <a:srgbClr val="6AD3AA"/>
              </a:solidFill>
              <a:latin typeface="KoPub바탕체 Light" panose="00000300000000000000" pitchFamily="2" charset="-127"/>
              <a:ea typeface="KoPub바탕체 Light" panose="00000300000000000000" pitchFamily="2" charset="-127"/>
            </a:endParaRPr>
          </a:p>
        </p:txBody>
      </p:sp>
      <p:sp>
        <p:nvSpPr>
          <p:cNvPr id="19" name="자유형: 도형 18">
            <a:extLst>
              <a:ext uri="{FF2B5EF4-FFF2-40B4-BE49-F238E27FC236}">
                <a16:creationId xmlns:a16="http://schemas.microsoft.com/office/drawing/2014/main" id="{EEF2677D-86EB-4838-A3DF-521D706BC7B7}"/>
              </a:ext>
            </a:extLst>
          </p:cNvPr>
          <p:cNvSpPr/>
          <p:nvPr/>
        </p:nvSpPr>
        <p:spPr>
          <a:xfrm>
            <a:off x="8924616" y="0"/>
            <a:ext cx="3267385" cy="2709334"/>
          </a:xfrm>
          <a:custGeom>
            <a:avLst/>
            <a:gdLst>
              <a:gd name="connsiteX0" fmla="*/ 11230 w 3267385"/>
              <a:gd name="connsiteY0" fmla="*/ 0 h 2709334"/>
              <a:gd name="connsiteX1" fmla="*/ 3267385 w 3267385"/>
              <a:gd name="connsiteY1" fmla="*/ 0 h 2709334"/>
              <a:gd name="connsiteX2" fmla="*/ 3267385 w 3267385"/>
              <a:gd name="connsiteY2" fmla="*/ 2605414 h 2709334"/>
              <a:gd name="connsiteX3" fmla="*/ 3138058 w 3267385"/>
              <a:gd name="connsiteY3" fmla="*/ 2632117 h 2709334"/>
              <a:gd name="connsiteX4" fmla="*/ 2805795 w 3267385"/>
              <a:gd name="connsiteY4" fmla="*/ 2687372 h 2709334"/>
              <a:gd name="connsiteX5" fmla="*/ 600818 w 3267385"/>
              <a:gd name="connsiteY5" fmla="*/ 482395 h 2709334"/>
              <a:gd name="connsiteX6" fmla="*/ 2571 w 3267385"/>
              <a:gd name="connsiteY6" fmla="*/ 39179 h 270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7385" h="2709334">
                <a:moveTo>
                  <a:pt x="11230" y="0"/>
                </a:moveTo>
                <a:lnTo>
                  <a:pt x="3267385" y="0"/>
                </a:lnTo>
                <a:lnTo>
                  <a:pt x="3267385" y="2605414"/>
                </a:lnTo>
                <a:lnTo>
                  <a:pt x="3138058" y="2632117"/>
                </a:lnTo>
                <a:cubicBezTo>
                  <a:pt x="3033075" y="2652319"/>
                  <a:pt x="2922417" y="2670734"/>
                  <a:pt x="2805795" y="2687372"/>
                </a:cubicBezTo>
                <a:cubicBezTo>
                  <a:pt x="939838" y="2953588"/>
                  <a:pt x="2429618" y="716322"/>
                  <a:pt x="600818" y="482395"/>
                </a:cubicBezTo>
                <a:cubicBezTo>
                  <a:pt x="143618" y="423913"/>
                  <a:pt x="-23282" y="256861"/>
                  <a:pt x="2571" y="39179"/>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도형 19">
            <a:extLst>
              <a:ext uri="{FF2B5EF4-FFF2-40B4-BE49-F238E27FC236}">
                <a16:creationId xmlns:a16="http://schemas.microsoft.com/office/drawing/2014/main" id="{3A55D6A6-ECDE-45A5-9976-F8A8A6D923F7}"/>
              </a:ext>
            </a:extLst>
          </p:cNvPr>
          <p:cNvSpPr/>
          <p:nvPr/>
        </p:nvSpPr>
        <p:spPr>
          <a:xfrm rot="10800000">
            <a:off x="0" y="4148666"/>
            <a:ext cx="3267385" cy="2709334"/>
          </a:xfrm>
          <a:custGeom>
            <a:avLst/>
            <a:gdLst>
              <a:gd name="connsiteX0" fmla="*/ 11230 w 3267385"/>
              <a:gd name="connsiteY0" fmla="*/ 0 h 2709334"/>
              <a:gd name="connsiteX1" fmla="*/ 3267385 w 3267385"/>
              <a:gd name="connsiteY1" fmla="*/ 0 h 2709334"/>
              <a:gd name="connsiteX2" fmla="*/ 3267385 w 3267385"/>
              <a:gd name="connsiteY2" fmla="*/ 2605414 h 2709334"/>
              <a:gd name="connsiteX3" fmla="*/ 3138058 w 3267385"/>
              <a:gd name="connsiteY3" fmla="*/ 2632117 h 2709334"/>
              <a:gd name="connsiteX4" fmla="*/ 2805795 w 3267385"/>
              <a:gd name="connsiteY4" fmla="*/ 2687372 h 2709334"/>
              <a:gd name="connsiteX5" fmla="*/ 600818 w 3267385"/>
              <a:gd name="connsiteY5" fmla="*/ 482395 h 2709334"/>
              <a:gd name="connsiteX6" fmla="*/ 2571 w 3267385"/>
              <a:gd name="connsiteY6" fmla="*/ 39179 h 270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7385" h="2709334">
                <a:moveTo>
                  <a:pt x="11230" y="0"/>
                </a:moveTo>
                <a:lnTo>
                  <a:pt x="3267385" y="0"/>
                </a:lnTo>
                <a:lnTo>
                  <a:pt x="3267385" y="2605414"/>
                </a:lnTo>
                <a:lnTo>
                  <a:pt x="3138058" y="2632117"/>
                </a:lnTo>
                <a:cubicBezTo>
                  <a:pt x="3033075" y="2652319"/>
                  <a:pt x="2922417" y="2670734"/>
                  <a:pt x="2805795" y="2687372"/>
                </a:cubicBezTo>
                <a:cubicBezTo>
                  <a:pt x="939838" y="2953588"/>
                  <a:pt x="2429618" y="716322"/>
                  <a:pt x="600818" y="482395"/>
                </a:cubicBezTo>
                <a:cubicBezTo>
                  <a:pt x="143618" y="423913"/>
                  <a:pt x="-23282" y="256861"/>
                  <a:pt x="2571" y="39179"/>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0E94F916-CAE3-4F6C-BA74-8027C8F59EFE}"/>
              </a:ext>
            </a:extLst>
          </p:cNvPr>
          <p:cNvSpPr txBox="1"/>
          <p:nvPr/>
        </p:nvSpPr>
        <p:spPr>
          <a:xfrm>
            <a:off x="3781579" y="3725897"/>
            <a:ext cx="4990791" cy="1015663"/>
          </a:xfrm>
          <a:prstGeom prst="rect">
            <a:avLst/>
          </a:prstGeom>
          <a:noFill/>
        </p:spPr>
        <p:txBody>
          <a:bodyPr wrap="square" rtlCol="0">
            <a:spAutoFit/>
          </a:bodyPr>
          <a:lstStyle/>
          <a:p>
            <a:pPr algn="ctr"/>
            <a:r>
              <a:rPr lang="ko-KR" altLang="en-US" sz="2000" dirty="0">
                <a:solidFill>
                  <a:srgbClr val="6AD3AA"/>
                </a:solidFill>
              </a:rPr>
              <a:t>백승헌</a:t>
            </a:r>
            <a:endParaRPr lang="en-US" altLang="ko-KR" sz="2000" dirty="0">
              <a:solidFill>
                <a:srgbClr val="6AD3AA"/>
              </a:solidFill>
            </a:endParaRPr>
          </a:p>
          <a:p>
            <a:pPr algn="ctr"/>
            <a:endParaRPr lang="en-US" altLang="ko-KR" sz="2000" dirty="0">
              <a:solidFill>
                <a:srgbClr val="6AD3AA"/>
              </a:solidFill>
            </a:endParaRPr>
          </a:p>
          <a:p>
            <a:pPr algn="ctr"/>
            <a:r>
              <a:rPr lang="en-US" altLang="ko-KR" sz="2000" dirty="0">
                <a:solidFill>
                  <a:srgbClr val="6AD3AA"/>
                </a:solidFill>
              </a:rPr>
              <a:t>tmdgjsqor1997@soongsil.ac.kr</a:t>
            </a:r>
          </a:p>
        </p:txBody>
      </p:sp>
    </p:spTree>
    <p:extLst>
      <p:ext uri="{BB962C8B-B14F-4D97-AF65-F5344CB8AC3E}">
        <p14:creationId xmlns:p14="http://schemas.microsoft.com/office/powerpoint/2010/main" val="376608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4624173">
            <a:off x="10240847" y="4808625"/>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233267" y="783370"/>
            <a:ext cx="11452765" cy="94454"/>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C72DB86-2E9B-4527-9534-402C9328C60E}"/>
              </a:ext>
            </a:extLst>
          </p:cNvPr>
          <p:cNvSpPr txBox="1"/>
          <p:nvPr/>
        </p:nvSpPr>
        <p:spPr>
          <a:xfrm>
            <a:off x="156751" y="261257"/>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결론 및 기대효과</a:t>
            </a:r>
          </a:p>
        </p:txBody>
      </p:sp>
      <p:sp>
        <p:nvSpPr>
          <p:cNvPr id="4" name="TextBox 3">
            <a:extLst>
              <a:ext uri="{FF2B5EF4-FFF2-40B4-BE49-F238E27FC236}">
                <a16:creationId xmlns:a16="http://schemas.microsoft.com/office/drawing/2014/main" id="{5C4C713B-24CF-4125-A639-6B428C07A331}"/>
              </a:ext>
            </a:extLst>
          </p:cNvPr>
          <p:cNvSpPr txBox="1"/>
          <p:nvPr/>
        </p:nvSpPr>
        <p:spPr>
          <a:xfrm>
            <a:off x="2130646" y="992403"/>
            <a:ext cx="7658005" cy="2308324"/>
          </a:xfrm>
          <a:prstGeom prst="rect">
            <a:avLst/>
          </a:prstGeom>
          <a:noFill/>
        </p:spPr>
        <p:txBody>
          <a:bodyPr wrap="square" rtlCol="0">
            <a:spAutoFit/>
          </a:bodyPr>
          <a:lstStyle/>
          <a:p>
            <a:r>
              <a:rPr lang="ko-KR" altLang="en-US" dirty="0">
                <a:solidFill>
                  <a:srgbClr val="6AD3AA"/>
                </a:solidFill>
                <a:latin typeface="휴먼둥근헤드라인" panose="02030504000101010101" pitchFamily="18" charset="-127"/>
                <a:ea typeface="휴먼둥근헤드라인" panose="02030504000101010101" pitchFamily="18" charset="-127"/>
              </a:rPr>
              <a:t>결론</a:t>
            </a:r>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endParaRPr lang="en-US" altLang="ko-KR" dirty="0"/>
          </a:p>
          <a:p>
            <a:pPr marL="342900" indent="-342900">
              <a:buAutoNum type="arabicPeriod"/>
            </a:pPr>
            <a:r>
              <a:rPr lang="en-US" altLang="ko-KR" b="1" dirty="0">
                <a:solidFill>
                  <a:schemeClr val="tx2">
                    <a:lumMod val="50000"/>
                  </a:schemeClr>
                </a:solidFill>
              </a:rPr>
              <a:t>Computer vision</a:t>
            </a:r>
            <a:r>
              <a:rPr lang="ko-KR" altLang="en-US" b="1" dirty="0">
                <a:solidFill>
                  <a:schemeClr val="tx2">
                    <a:lumMod val="50000"/>
                  </a:schemeClr>
                </a:solidFill>
              </a:rPr>
              <a:t>의 기술을 이용하여 사용자의 자세 교정 가능</a:t>
            </a:r>
            <a:endParaRPr lang="en-US" altLang="ko-KR" b="1" dirty="0">
              <a:solidFill>
                <a:schemeClr val="tx2">
                  <a:lumMod val="50000"/>
                </a:schemeClr>
              </a:solidFill>
            </a:endParaRPr>
          </a:p>
          <a:p>
            <a:pPr marL="342900" indent="-342900">
              <a:buAutoNum type="arabicPeriod"/>
            </a:pPr>
            <a:endParaRPr lang="en-US" altLang="ko-KR" b="1" dirty="0">
              <a:solidFill>
                <a:schemeClr val="tx2">
                  <a:lumMod val="50000"/>
                </a:schemeClr>
              </a:solidFill>
            </a:endParaRPr>
          </a:p>
          <a:p>
            <a:pPr marL="342900" indent="-342900">
              <a:buAutoNum type="arabicPeriod"/>
            </a:pPr>
            <a:r>
              <a:rPr lang="ko-KR" altLang="en-US" b="1" dirty="0">
                <a:solidFill>
                  <a:schemeClr val="tx2">
                    <a:lumMod val="50000"/>
                  </a:schemeClr>
                </a:solidFill>
              </a:rPr>
              <a:t>각종센서를 사용하여 사용자가 원하는 리듬에 셔틀콕 발사 가능</a:t>
            </a:r>
            <a:endParaRPr lang="en-US" altLang="ko-KR" b="1" dirty="0">
              <a:solidFill>
                <a:schemeClr val="tx2">
                  <a:lumMod val="50000"/>
                </a:schemeClr>
              </a:solidFill>
            </a:endParaRPr>
          </a:p>
          <a:p>
            <a:pPr marL="342900" indent="-342900">
              <a:buAutoNum type="arabicPeriod"/>
            </a:pPr>
            <a:endParaRPr lang="en-US" altLang="ko-KR" b="1" dirty="0">
              <a:solidFill>
                <a:schemeClr val="tx2">
                  <a:lumMod val="50000"/>
                </a:schemeClr>
              </a:solidFill>
            </a:endParaRPr>
          </a:p>
          <a:p>
            <a:pPr marL="342900" indent="-342900">
              <a:buAutoNum type="arabicPeriod"/>
            </a:pPr>
            <a:r>
              <a:rPr lang="ko-KR" altLang="en-US" b="1" dirty="0">
                <a:solidFill>
                  <a:schemeClr val="tx2">
                    <a:lumMod val="50000"/>
                  </a:schemeClr>
                </a:solidFill>
              </a:rPr>
              <a:t>기존의 지도자가 타구하는 대신 발사되는 셔틀콕을 타구하는 모습을 보여줌으로써 더 자세한 지도가 가능하다</a:t>
            </a:r>
            <a:r>
              <a:rPr lang="en-US" altLang="ko-KR" b="1" dirty="0">
                <a:solidFill>
                  <a:schemeClr val="tx2">
                    <a:lumMod val="50000"/>
                  </a:schemeClr>
                </a:solidFill>
              </a:rPr>
              <a:t>.</a:t>
            </a:r>
          </a:p>
        </p:txBody>
      </p:sp>
      <p:sp>
        <p:nvSpPr>
          <p:cNvPr id="9" name="사각형: 둥근 모서리 8">
            <a:extLst>
              <a:ext uri="{FF2B5EF4-FFF2-40B4-BE49-F238E27FC236}">
                <a16:creationId xmlns:a16="http://schemas.microsoft.com/office/drawing/2014/main" id="{EF693D3A-D411-4403-A92F-B29B1367F6C3}"/>
              </a:ext>
            </a:extLst>
          </p:cNvPr>
          <p:cNvSpPr/>
          <p:nvPr/>
        </p:nvSpPr>
        <p:spPr>
          <a:xfrm>
            <a:off x="2054130" y="1403610"/>
            <a:ext cx="7658005" cy="199419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9B06373-FC1D-4C1A-8BCD-635EDBE96DF4}"/>
              </a:ext>
            </a:extLst>
          </p:cNvPr>
          <p:cNvSpPr txBox="1"/>
          <p:nvPr/>
        </p:nvSpPr>
        <p:spPr>
          <a:xfrm>
            <a:off x="2130646" y="3485841"/>
            <a:ext cx="1161288" cy="646331"/>
          </a:xfrm>
          <a:prstGeom prst="rect">
            <a:avLst/>
          </a:prstGeom>
          <a:noFill/>
        </p:spPr>
        <p:txBody>
          <a:bodyPr wrap="square" rtlCol="0">
            <a:spAutoFit/>
          </a:bodyPr>
          <a:lstStyle/>
          <a:p>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endParaRPr lang="ko-KR" altLang="en-US" dirty="0"/>
          </a:p>
        </p:txBody>
      </p:sp>
      <p:sp>
        <p:nvSpPr>
          <p:cNvPr id="12" name="사각형: 둥근 모서리 11">
            <a:extLst>
              <a:ext uri="{FF2B5EF4-FFF2-40B4-BE49-F238E27FC236}">
                <a16:creationId xmlns:a16="http://schemas.microsoft.com/office/drawing/2014/main" id="{886A2F27-EFA5-4D65-AD3B-5DB8D7C4195C}"/>
              </a:ext>
            </a:extLst>
          </p:cNvPr>
          <p:cNvSpPr/>
          <p:nvPr/>
        </p:nvSpPr>
        <p:spPr>
          <a:xfrm>
            <a:off x="2054129" y="4180687"/>
            <a:ext cx="7658005" cy="199419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707F4ADE-0339-4F8E-83E8-7C3D0759ED51}"/>
              </a:ext>
            </a:extLst>
          </p:cNvPr>
          <p:cNvSpPr txBox="1"/>
          <p:nvPr/>
        </p:nvSpPr>
        <p:spPr>
          <a:xfrm>
            <a:off x="2167987" y="3697475"/>
            <a:ext cx="7658005" cy="2308324"/>
          </a:xfrm>
          <a:prstGeom prst="rect">
            <a:avLst/>
          </a:prstGeom>
          <a:noFill/>
        </p:spPr>
        <p:txBody>
          <a:bodyPr wrap="square" rtlCol="0">
            <a:spAutoFit/>
          </a:bodyPr>
          <a:lstStyle/>
          <a:p>
            <a:r>
              <a:rPr lang="ko-KR" altLang="en-US" dirty="0">
                <a:solidFill>
                  <a:srgbClr val="6AD3AA"/>
                </a:solidFill>
                <a:latin typeface="휴먼둥근헤드라인" panose="02030504000101010101" pitchFamily="18" charset="-127"/>
                <a:ea typeface="휴먼둥근헤드라인" panose="02030504000101010101" pitchFamily="18" charset="-127"/>
              </a:rPr>
              <a:t>기대효과</a:t>
            </a:r>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endParaRPr lang="en-US" altLang="ko-KR" b="1" dirty="0"/>
          </a:p>
          <a:p>
            <a:pPr marL="342900" indent="-342900">
              <a:buAutoNum type="arabicPeriod"/>
            </a:pPr>
            <a:r>
              <a:rPr lang="ko-KR" altLang="en-US" b="1" dirty="0">
                <a:solidFill>
                  <a:schemeClr val="tx2">
                    <a:lumMod val="50000"/>
                  </a:schemeClr>
                </a:solidFill>
              </a:rPr>
              <a:t>합리적인 가격으로 고가의 제품과 유사한 효율성을 발휘함</a:t>
            </a:r>
            <a:r>
              <a:rPr lang="en-US" altLang="ko-KR" b="1" dirty="0">
                <a:solidFill>
                  <a:schemeClr val="tx2">
                    <a:lumMod val="50000"/>
                  </a:schemeClr>
                </a:solidFill>
              </a:rPr>
              <a:t>.</a:t>
            </a:r>
          </a:p>
          <a:p>
            <a:pPr marL="342900" indent="-342900">
              <a:buAutoNum type="arabicPeriod"/>
            </a:pPr>
            <a:endParaRPr lang="en-US" altLang="ko-KR" b="1" dirty="0">
              <a:solidFill>
                <a:schemeClr val="tx2">
                  <a:lumMod val="50000"/>
                </a:schemeClr>
              </a:solidFill>
            </a:endParaRPr>
          </a:p>
          <a:p>
            <a:pPr marL="342900" indent="-342900">
              <a:buAutoNum type="arabicPeriod"/>
            </a:pPr>
            <a:r>
              <a:rPr lang="ko-KR" altLang="en-US" b="1" dirty="0">
                <a:solidFill>
                  <a:schemeClr val="tx2">
                    <a:lumMod val="50000"/>
                  </a:schemeClr>
                </a:solidFill>
              </a:rPr>
              <a:t>기존제품에는 없는 다양한 기능으로 차별성이 높아 시장성이 높음</a:t>
            </a:r>
            <a:r>
              <a:rPr lang="en-US" altLang="ko-KR" b="1" dirty="0">
                <a:solidFill>
                  <a:schemeClr val="tx2">
                    <a:lumMod val="50000"/>
                  </a:schemeClr>
                </a:solidFill>
              </a:rPr>
              <a:t>.</a:t>
            </a:r>
          </a:p>
          <a:p>
            <a:pPr marL="342900" indent="-342900">
              <a:buAutoNum type="arabicPeriod"/>
            </a:pPr>
            <a:endParaRPr lang="en-US" altLang="ko-KR" b="1" dirty="0">
              <a:solidFill>
                <a:schemeClr val="tx2">
                  <a:lumMod val="50000"/>
                </a:schemeClr>
              </a:solidFill>
            </a:endParaRPr>
          </a:p>
          <a:p>
            <a:pPr marL="342900" indent="-342900">
              <a:buAutoNum type="arabicPeriod"/>
            </a:pPr>
            <a:r>
              <a:rPr lang="ko-KR" altLang="en-US" b="1" dirty="0">
                <a:solidFill>
                  <a:schemeClr val="tx2">
                    <a:lumMod val="50000"/>
                  </a:schemeClr>
                </a:solidFill>
              </a:rPr>
              <a:t>타 스포츠종목에도 적용이 가능하여 더 넓은 시장으로 진출 가능</a:t>
            </a:r>
            <a:r>
              <a:rPr lang="en-US" altLang="ko-KR" b="1" dirty="0">
                <a:solidFill>
                  <a:schemeClr val="tx2">
                    <a:lumMod val="50000"/>
                  </a:schemeClr>
                </a:solidFill>
              </a:rPr>
              <a:t>.</a:t>
            </a:r>
          </a:p>
        </p:txBody>
      </p:sp>
      <p:sp>
        <p:nvSpPr>
          <p:cNvPr id="15" name="자유형: 도형 14">
            <a:extLst>
              <a:ext uri="{FF2B5EF4-FFF2-40B4-BE49-F238E27FC236}">
                <a16:creationId xmlns:a16="http://schemas.microsoft.com/office/drawing/2014/main" id="{0E64F7B3-23B7-4253-8B7D-09AFBC4EAA88}"/>
              </a:ext>
            </a:extLst>
          </p:cNvPr>
          <p:cNvSpPr/>
          <p:nvPr/>
        </p:nvSpPr>
        <p:spPr>
          <a:xfrm rot="10056426">
            <a:off x="-34328" y="50379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F330C23D-8614-4B5F-AE46-5A63D698977B}"/>
              </a:ext>
            </a:extLst>
          </p:cNvPr>
          <p:cNvSpPr txBox="1"/>
          <p:nvPr/>
        </p:nvSpPr>
        <p:spPr>
          <a:xfrm>
            <a:off x="3414992" y="3296435"/>
            <a:ext cx="7449475" cy="830997"/>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rPr>
              <a:t>사람 타구보다 기계 타구를 통해 더 자세한 지도가</a:t>
            </a:r>
            <a:endParaRPr lang="en-US" altLang="ko-KR" sz="2400" dirty="0">
              <a:solidFill>
                <a:srgbClr val="FF0000"/>
              </a:solidFill>
            </a:endParaRPr>
          </a:p>
          <a:p>
            <a:r>
              <a:rPr lang="ko-KR" altLang="en-US" sz="2400" dirty="0">
                <a:solidFill>
                  <a:srgbClr val="FF0000"/>
                </a:solidFill>
              </a:rPr>
              <a:t>가능하다는 근거는 무엇인가</a:t>
            </a:r>
            <a:r>
              <a:rPr lang="en-US" altLang="ko-KR" sz="2400" dirty="0">
                <a:solidFill>
                  <a:srgbClr val="FF0000"/>
                </a:solidFill>
              </a:rPr>
              <a:t>? </a:t>
            </a:r>
            <a:r>
              <a:rPr lang="ko-KR" altLang="en-US" sz="2400" dirty="0">
                <a:solidFill>
                  <a:srgbClr val="FF0000"/>
                </a:solidFill>
              </a:rPr>
              <a:t>객관적 평가 기준은</a:t>
            </a:r>
            <a:r>
              <a:rPr lang="en-US" altLang="ko-KR" sz="2400" dirty="0">
                <a:solidFill>
                  <a:srgbClr val="FF0000"/>
                </a:solidFill>
              </a:rPr>
              <a:t>?</a:t>
            </a:r>
            <a:endParaRPr lang="ko-KR" altLang="en-US" sz="2400" dirty="0">
              <a:solidFill>
                <a:srgbClr val="FF0000"/>
              </a:solidFill>
            </a:endParaRPr>
          </a:p>
        </p:txBody>
      </p:sp>
      <p:sp>
        <p:nvSpPr>
          <p:cNvPr id="16" name="TextBox 15">
            <a:extLst>
              <a:ext uri="{FF2B5EF4-FFF2-40B4-BE49-F238E27FC236}">
                <a16:creationId xmlns:a16="http://schemas.microsoft.com/office/drawing/2014/main" id="{D47E56B7-E2AD-4798-A7B8-2D2D7D55D216}"/>
              </a:ext>
            </a:extLst>
          </p:cNvPr>
          <p:cNvSpPr txBox="1"/>
          <p:nvPr/>
        </p:nvSpPr>
        <p:spPr>
          <a:xfrm>
            <a:off x="3079120" y="22907"/>
            <a:ext cx="8510663" cy="1938992"/>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rPr>
              <a:t>총평</a:t>
            </a:r>
            <a:r>
              <a:rPr lang="en-US" altLang="ko-KR" sz="2400" dirty="0">
                <a:solidFill>
                  <a:srgbClr val="FF0000"/>
                </a:solidFill>
              </a:rPr>
              <a:t>: </a:t>
            </a:r>
            <a:r>
              <a:rPr lang="ko-KR" altLang="en-US" sz="2400" dirty="0">
                <a:solidFill>
                  <a:srgbClr val="FF0000"/>
                </a:solidFill>
              </a:rPr>
              <a:t>아이디어는 이해되나</a:t>
            </a:r>
            <a:r>
              <a:rPr lang="en-US" altLang="ko-KR" sz="2400" dirty="0">
                <a:solidFill>
                  <a:srgbClr val="FF0000"/>
                </a:solidFill>
              </a:rPr>
              <a:t>, </a:t>
            </a:r>
            <a:r>
              <a:rPr lang="ko-KR" altLang="en-US" sz="2400" dirty="0">
                <a:solidFill>
                  <a:srgbClr val="FF0000"/>
                </a:solidFill>
              </a:rPr>
              <a:t>효과가 있을지 의문임</a:t>
            </a:r>
            <a:r>
              <a:rPr lang="en-US" altLang="ko-KR" sz="2400" dirty="0">
                <a:solidFill>
                  <a:srgbClr val="FF0000"/>
                </a:solidFill>
              </a:rPr>
              <a:t>.</a:t>
            </a:r>
          </a:p>
          <a:p>
            <a:r>
              <a:rPr lang="ko-KR" altLang="en-US" sz="2400" dirty="0">
                <a:solidFill>
                  <a:srgbClr val="FF0000"/>
                </a:solidFill>
              </a:rPr>
              <a:t>포즈 추출 결과를 타구시에 어떻게 활용 가능한지</a:t>
            </a:r>
            <a:r>
              <a:rPr lang="en-US" altLang="ko-KR" sz="2400" dirty="0">
                <a:solidFill>
                  <a:srgbClr val="FF0000"/>
                </a:solidFill>
              </a:rPr>
              <a:t>, </a:t>
            </a:r>
          </a:p>
          <a:p>
            <a:r>
              <a:rPr lang="ko-KR" altLang="en-US" sz="2400" dirty="0">
                <a:solidFill>
                  <a:srgbClr val="FF0000"/>
                </a:solidFill>
              </a:rPr>
              <a:t>지도 측면에서 기계 타구가 사람 타구보다 좋아질 수 있는지</a:t>
            </a:r>
            <a:endParaRPr lang="en-US" altLang="ko-KR" sz="2400" dirty="0">
              <a:solidFill>
                <a:srgbClr val="FF0000"/>
              </a:solidFill>
            </a:endParaRPr>
          </a:p>
          <a:p>
            <a:r>
              <a:rPr lang="ko-KR" altLang="en-US" sz="2400" dirty="0">
                <a:solidFill>
                  <a:srgbClr val="FF0000"/>
                </a:solidFill>
              </a:rPr>
              <a:t>설득력 있는 근거가 없음</a:t>
            </a:r>
            <a:r>
              <a:rPr lang="en-US" altLang="ko-KR" sz="2400" dirty="0">
                <a:solidFill>
                  <a:srgbClr val="FF0000"/>
                </a:solidFill>
              </a:rPr>
              <a:t>. </a:t>
            </a:r>
            <a:r>
              <a:rPr lang="ko-KR" altLang="en-US" sz="2400" dirty="0">
                <a:solidFill>
                  <a:srgbClr val="FF0000"/>
                </a:solidFill>
              </a:rPr>
              <a:t>영상 분석과 </a:t>
            </a:r>
            <a:r>
              <a:rPr lang="ko-KR" altLang="en-US" sz="2400" dirty="0" err="1">
                <a:solidFill>
                  <a:srgbClr val="FF0000"/>
                </a:solidFill>
              </a:rPr>
              <a:t>매뉴풀레이터</a:t>
            </a:r>
            <a:r>
              <a:rPr lang="ko-KR" altLang="en-US" sz="2400" dirty="0">
                <a:solidFill>
                  <a:srgbClr val="FF0000"/>
                </a:solidFill>
              </a:rPr>
              <a:t> 조작 등</a:t>
            </a:r>
            <a:endParaRPr lang="en-US" altLang="ko-KR" sz="2400" dirty="0">
              <a:solidFill>
                <a:srgbClr val="FF0000"/>
              </a:solidFill>
            </a:endParaRPr>
          </a:p>
          <a:p>
            <a:r>
              <a:rPr lang="ko-KR" altLang="en-US" sz="2400" dirty="0">
                <a:solidFill>
                  <a:srgbClr val="FF0000"/>
                </a:solidFill>
              </a:rPr>
              <a:t>프로젝트 범위가 너무 넓은 것 아닌지</a:t>
            </a:r>
            <a:r>
              <a:rPr lang="en-US" altLang="ko-KR" sz="2400" dirty="0">
                <a:solidFill>
                  <a:srgbClr val="FF0000"/>
                </a:solidFill>
              </a:rPr>
              <a:t>?</a:t>
            </a:r>
            <a:endParaRPr lang="ko-KR" altLang="en-US" sz="2400" dirty="0">
              <a:solidFill>
                <a:srgbClr val="FF0000"/>
              </a:solidFill>
            </a:endParaRPr>
          </a:p>
        </p:txBody>
      </p:sp>
    </p:spTree>
    <p:extLst>
      <p:ext uri="{BB962C8B-B14F-4D97-AF65-F5344CB8AC3E}">
        <p14:creationId xmlns:p14="http://schemas.microsoft.com/office/powerpoint/2010/main" val="221756842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233267" y="783370"/>
            <a:ext cx="11452765" cy="94454"/>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96E042D-55DE-4C43-9EA0-2EAF9382B0A1}"/>
              </a:ext>
            </a:extLst>
          </p:cNvPr>
          <p:cNvSpPr txBox="1"/>
          <p:nvPr/>
        </p:nvSpPr>
        <p:spPr>
          <a:xfrm>
            <a:off x="3446112" y="2828835"/>
            <a:ext cx="5027073" cy="1200329"/>
          </a:xfrm>
          <a:prstGeom prst="rect">
            <a:avLst/>
          </a:prstGeom>
          <a:noFill/>
        </p:spPr>
        <p:txBody>
          <a:bodyPr wrap="square" rtlCol="0">
            <a:spAutoFit/>
          </a:bodyPr>
          <a:lstStyle/>
          <a:p>
            <a:r>
              <a:rPr lang="ko-KR" altLang="en-US" sz="7200" dirty="0">
                <a:solidFill>
                  <a:srgbClr val="6AD3AA"/>
                </a:solidFill>
                <a:latin typeface="휴먼둥근헤드라인" panose="02030504000101010101" pitchFamily="18" charset="-127"/>
                <a:ea typeface="휴먼둥근헤드라인" panose="02030504000101010101" pitchFamily="18" charset="-127"/>
              </a:rPr>
              <a:t>감사합니다</a:t>
            </a:r>
            <a:r>
              <a:rPr lang="en-US" altLang="ko-KR" sz="7200" dirty="0">
                <a:solidFill>
                  <a:srgbClr val="6AD3AA"/>
                </a:solidFill>
                <a:latin typeface="휴먼둥근헤드라인" panose="02030504000101010101" pitchFamily="18" charset="-127"/>
                <a:ea typeface="휴먼둥근헤드라인" panose="02030504000101010101" pitchFamily="18" charset="-127"/>
              </a:rPr>
              <a:t>.</a:t>
            </a:r>
            <a:endParaRPr lang="ko-KR" altLang="en-US" sz="7200" dirty="0">
              <a:latin typeface="휴먼둥근헤드라인" panose="02030504000101010101" pitchFamily="18" charset="-127"/>
              <a:ea typeface="휴먼둥근헤드라인" panose="02030504000101010101" pitchFamily="18" charset="-127"/>
            </a:endParaRPr>
          </a:p>
        </p:txBody>
      </p:sp>
    </p:spTree>
    <p:extLst>
      <p:ext uri="{BB962C8B-B14F-4D97-AF65-F5344CB8AC3E}">
        <p14:creationId xmlns:p14="http://schemas.microsoft.com/office/powerpoint/2010/main" val="1736544414"/>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타원 12">
            <a:extLst>
              <a:ext uri="{FF2B5EF4-FFF2-40B4-BE49-F238E27FC236}">
                <a16:creationId xmlns:a16="http://schemas.microsoft.com/office/drawing/2014/main" id="{882F59F4-A9F3-413C-9ECB-6709DC6B9E91}"/>
              </a:ext>
            </a:extLst>
          </p:cNvPr>
          <p:cNvSpPr/>
          <p:nvPr/>
        </p:nvSpPr>
        <p:spPr>
          <a:xfrm rot="15629973">
            <a:off x="1187931" y="1190794"/>
            <a:ext cx="5258663" cy="4833988"/>
          </a:xfrm>
          <a:custGeom>
            <a:avLst/>
            <a:gdLst>
              <a:gd name="connsiteX0" fmla="*/ 0 w 4409954"/>
              <a:gd name="connsiteY0" fmla="*/ 2204977 h 4409954"/>
              <a:gd name="connsiteX1" fmla="*/ 2204977 w 4409954"/>
              <a:gd name="connsiteY1" fmla="*/ 0 h 4409954"/>
              <a:gd name="connsiteX2" fmla="*/ 4409954 w 4409954"/>
              <a:gd name="connsiteY2" fmla="*/ 2204977 h 4409954"/>
              <a:gd name="connsiteX3" fmla="*/ 2204977 w 4409954"/>
              <a:gd name="connsiteY3" fmla="*/ 4409954 h 4409954"/>
              <a:gd name="connsiteX4" fmla="*/ 0 w 4409954"/>
              <a:gd name="connsiteY4" fmla="*/ 2204977 h 4409954"/>
              <a:gd name="connsiteX0" fmla="*/ 600818 w 5010772"/>
              <a:gd name="connsiteY0" fmla="*/ 2204977 h 4409954"/>
              <a:gd name="connsiteX1" fmla="*/ 2805795 w 5010772"/>
              <a:gd name="connsiteY1" fmla="*/ 0 h 4409954"/>
              <a:gd name="connsiteX2" fmla="*/ 5010772 w 5010772"/>
              <a:gd name="connsiteY2" fmla="*/ 2204977 h 4409954"/>
              <a:gd name="connsiteX3" fmla="*/ 2805795 w 5010772"/>
              <a:gd name="connsiteY3" fmla="*/ 4409954 h 4409954"/>
              <a:gd name="connsiteX4" fmla="*/ 600818 w 5010772"/>
              <a:gd name="connsiteY4" fmla="*/ 2204977 h 4409954"/>
              <a:gd name="connsiteX0" fmla="*/ 600818 w 5010772"/>
              <a:gd name="connsiteY0" fmla="*/ 2204977 h 4451791"/>
              <a:gd name="connsiteX1" fmla="*/ 2805795 w 5010772"/>
              <a:gd name="connsiteY1" fmla="*/ 0 h 4451791"/>
              <a:gd name="connsiteX2" fmla="*/ 5010772 w 5010772"/>
              <a:gd name="connsiteY2" fmla="*/ 2204977 h 4451791"/>
              <a:gd name="connsiteX3" fmla="*/ 2805795 w 5010772"/>
              <a:gd name="connsiteY3" fmla="*/ 4409954 h 4451791"/>
              <a:gd name="connsiteX4" fmla="*/ 600818 w 5010772"/>
              <a:gd name="connsiteY4" fmla="*/ 2204977 h 4451791"/>
              <a:gd name="connsiteX0" fmla="*/ 600818 w 5010772"/>
              <a:gd name="connsiteY0" fmla="*/ 2204977 h 4423971"/>
              <a:gd name="connsiteX1" fmla="*/ 2805795 w 5010772"/>
              <a:gd name="connsiteY1" fmla="*/ 0 h 4423971"/>
              <a:gd name="connsiteX2" fmla="*/ 5010772 w 5010772"/>
              <a:gd name="connsiteY2" fmla="*/ 2204977 h 4423971"/>
              <a:gd name="connsiteX3" fmla="*/ 2805795 w 5010772"/>
              <a:gd name="connsiteY3" fmla="*/ 4409954 h 4423971"/>
              <a:gd name="connsiteX4" fmla="*/ 600818 w 5010772"/>
              <a:gd name="connsiteY4" fmla="*/ 2204977 h 4423971"/>
              <a:gd name="connsiteX0" fmla="*/ 600818 w 5010772"/>
              <a:gd name="connsiteY0" fmla="*/ 2204977 h 4431916"/>
              <a:gd name="connsiteX1" fmla="*/ 2805795 w 5010772"/>
              <a:gd name="connsiteY1" fmla="*/ 0 h 4431916"/>
              <a:gd name="connsiteX2" fmla="*/ 5010772 w 5010772"/>
              <a:gd name="connsiteY2" fmla="*/ 2204977 h 4431916"/>
              <a:gd name="connsiteX3" fmla="*/ 2805795 w 5010772"/>
              <a:gd name="connsiteY3" fmla="*/ 4409954 h 4431916"/>
              <a:gd name="connsiteX4" fmla="*/ 600818 w 5010772"/>
              <a:gd name="connsiteY4" fmla="*/ 2204977 h 4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772" h="4431916">
                <a:moveTo>
                  <a:pt x="600818" y="2204977"/>
                </a:moveTo>
                <a:cubicBezTo>
                  <a:pt x="-1227982" y="1971050"/>
                  <a:pt x="1588020" y="0"/>
                  <a:pt x="2805795" y="0"/>
                </a:cubicBezTo>
                <a:cubicBezTo>
                  <a:pt x="4023570" y="0"/>
                  <a:pt x="5010772" y="987202"/>
                  <a:pt x="5010772" y="2204977"/>
                </a:cubicBezTo>
                <a:cubicBezTo>
                  <a:pt x="5010772" y="3422752"/>
                  <a:pt x="4671752" y="4143738"/>
                  <a:pt x="2805795" y="4409954"/>
                </a:cubicBezTo>
                <a:cubicBezTo>
                  <a:pt x="939838" y="4676170"/>
                  <a:pt x="2429618" y="2438904"/>
                  <a:pt x="600818" y="2204977"/>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6" name="TextBox 5">
            <a:extLst>
              <a:ext uri="{FF2B5EF4-FFF2-40B4-BE49-F238E27FC236}">
                <a16:creationId xmlns:a16="http://schemas.microsoft.com/office/drawing/2014/main" id="{A2F257EC-0A80-4838-992D-1CEAA844D2B5}"/>
              </a:ext>
            </a:extLst>
          </p:cNvPr>
          <p:cNvSpPr txBox="1"/>
          <p:nvPr/>
        </p:nvSpPr>
        <p:spPr>
          <a:xfrm>
            <a:off x="7681418" y="1606877"/>
            <a:ext cx="3006991" cy="769441"/>
          </a:xfrm>
          <a:prstGeom prst="rect">
            <a:avLst/>
          </a:prstGeom>
          <a:noFill/>
        </p:spPr>
        <p:txBody>
          <a:bodyPr wrap="square" rtlCol="0">
            <a:spAutoFit/>
          </a:bodyPr>
          <a:lstStyle/>
          <a:p>
            <a:r>
              <a:rPr lang="ko-KR" altLang="en-US" sz="4400" dirty="0">
                <a:solidFill>
                  <a:srgbClr val="6AD3AA"/>
                </a:solidFill>
                <a:latin typeface="배달의민족 도현" panose="020B0600000101010101" pitchFamily="50" charset="-127"/>
                <a:ea typeface="배달의민족 도현" panose="020B0600000101010101" pitchFamily="50" charset="-127"/>
              </a:rPr>
              <a:t>목차</a:t>
            </a:r>
            <a:endParaRPr lang="en-US" altLang="ko-KR" sz="4400" dirty="0">
              <a:solidFill>
                <a:srgbClr val="6AD3AA"/>
              </a:solidFill>
              <a:latin typeface="배달의민족 도현" panose="020B0600000101010101" pitchFamily="50" charset="-127"/>
              <a:ea typeface="배달의민족 도현" panose="020B0600000101010101" pitchFamily="50" charset="-127"/>
            </a:endParaRPr>
          </a:p>
        </p:txBody>
      </p:sp>
      <p:sp>
        <p:nvSpPr>
          <p:cNvPr id="7" name="TextBox 6">
            <a:extLst>
              <a:ext uri="{FF2B5EF4-FFF2-40B4-BE49-F238E27FC236}">
                <a16:creationId xmlns:a16="http://schemas.microsoft.com/office/drawing/2014/main" id="{04210969-8ADE-497D-8B2A-41BCFAE0D334}"/>
              </a:ext>
            </a:extLst>
          </p:cNvPr>
          <p:cNvSpPr txBox="1"/>
          <p:nvPr/>
        </p:nvSpPr>
        <p:spPr>
          <a:xfrm>
            <a:off x="7716589" y="3433371"/>
            <a:ext cx="2583030" cy="461665"/>
          </a:xfrm>
          <a:prstGeom prst="rect">
            <a:avLst/>
          </a:prstGeom>
          <a:noFill/>
        </p:spPr>
        <p:txBody>
          <a:bodyPr wrap="square" rtlCol="0">
            <a:spAutoFit/>
          </a:bodyPr>
          <a:lstStyle/>
          <a:p>
            <a:r>
              <a:rPr lang="en-US" altLang="ko-KR" sz="2400" dirty="0">
                <a:solidFill>
                  <a:srgbClr val="6AD3AA"/>
                </a:solidFill>
                <a:latin typeface="KoPub바탕체 Light" panose="00000300000000000000" pitchFamily="2" charset="-127"/>
                <a:ea typeface="KoPub바탕체 Light" panose="00000300000000000000" pitchFamily="2" charset="-127"/>
              </a:rPr>
              <a:t>3. </a:t>
            </a:r>
            <a:r>
              <a:rPr lang="ko-KR" altLang="en-US" sz="2400" dirty="0">
                <a:solidFill>
                  <a:srgbClr val="6AD3AA"/>
                </a:solidFill>
                <a:latin typeface="KoPub바탕체 Light" panose="00000300000000000000" pitchFamily="2" charset="-127"/>
                <a:ea typeface="KoPub바탕체 Light" panose="00000300000000000000" pitchFamily="2" charset="-127"/>
              </a:rPr>
              <a:t>차별성</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p:txBody>
      </p:sp>
      <p:sp>
        <p:nvSpPr>
          <p:cNvPr id="8" name="TextBox 7">
            <a:extLst>
              <a:ext uri="{FF2B5EF4-FFF2-40B4-BE49-F238E27FC236}">
                <a16:creationId xmlns:a16="http://schemas.microsoft.com/office/drawing/2014/main" id="{8B2798C1-DB8F-463C-B885-6A2DC37F42ED}"/>
              </a:ext>
            </a:extLst>
          </p:cNvPr>
          <p:cNvSpPr txBox="1"/>
          <p:nvPr/>
        </p:nvSpPr>
        <p:spPr>
          <a:xfrm>
            <a:off x="7716589" y="2600162"/>
            <a:ext cx="2202029" cy="461665"/>
          </a:xfrm>
          <a:prstGeom prst="rect">
            <a:avLst/>
          </a:prstGeom>
          <a:noFill/>
        </p:spPr>
        <p:txBody>
          <a:bodyPr wrap="square" rtlCol="0">
            <a:spAutoFit/>
          </a:bodyPr>
          <a:lstStyle/>
          <a:p>
            <a:r>
              <a:rPr lang="en-US" altLang="ko-KR" sz="2400" dirty="0">
                <a:solidFill>
                  <a:srgbClr val="6AD3AA"/>
                </a:solidFill>
                <a:latin typeface="KoPub바탕체 Light" panose="00000300000000000000" pitchFamily="2" charset="-127"/>
                <a:ea typeface="KoPub바탕체 Light" panose="00000300000000000000" pitchFamily="2" charset="-127"/>
              </a:rPr>
              <a:t>1. </a:t>
            </a:r>
            <a:r>
              <a:rPr lang="ko-KR" altLang="en-US" sz="2400" dirty="0">
                <a:solidFill>
                  <a:srgbClr val="6AD3AA"/>
                </a:solidFill>
                <a:latin typeface="KoPub바탕체 Light" panose="00000300000000000000" pitchFamily="2" charset="-127"/>
                <a:ea typeface="KoPub바탕체 Light" panose="00000300000000000000" pitchFamily="2" charset="-127"/>
              </a:rPr>
              <a:t>소개</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p:txBody>
      </p:sp>
      <p:sp>
        <p:nvSpPr>
          <p:cNvPr id="9" name="TextBox 8">
            <a:extLst>
              <a:ext uri="{FF2B5EF4-FFF2-40B4-BE49-F238E27FC236}">
                <a16:creationId xmlns:a16="http://schemas.microsoft.com/office/drawing/2014/main" id="{9F0A9FE6-8BFD-4C22-894F-3DB2B29C90F8}"/>
              </a:ext>
            </a:extLst>
          </p:cNvPr>
          <p:cNvSpPr txBox="1"/>
          <p:nvPr/>
        </p:nvSpPr>
        <p:spPr>
          <a:xfrm>
            <a:off x="7716589" y="2988590"/>
            <a:ext cx="2202029" cy="461665"/>
          </a:xfrm>
          <a:prstGeom prst="rect">
            <a:avLst/>
          </a:prstGeom>
          <a:noFill/>
        </p:spPr>
        <p:txBody>
          <a:bodyPr wrap="square" rtlCol="0">
            <a:spAutoFit/>
          </a:bodyPr>
          <a:lstStyle/>
          <a:p>
            <a:r>
              <a:rPr lang="en-US" altLang="ko-KR" sz="2400" dirty="0">
                <a:solidFill>
                  <a:srgbClr val="6AD3AA"/>
                </a:solidFill>
                <a:latin typeface="KoPub바탕체 Light" panose="00000300000000000000" pitchFamily="2" charset="-127"/>
                <a:ea typeface="KoPub바탕체 Light" panose="00000300000000000000" pitchFamily="2" charset="-127"/>
              </a:rPr>
              <a:t>2. </a:t>
            </a:r>
            <a:r>
              <a:rPr lang="ko-KR" altLang="en-US" sz="2400" dirty="0">
                <a:solidFill>
                  <a:srgbClr val="6AD3AA"/>
                </a:solidFill>
                <a:latin typeface="KoPub바탕체 Light" panose="00000300000000000000" pitchFamily="2" charset="-127"/>
                <a:ea typeface="KoPub바탕체 Light" panose="00000300000000000000" pitchFamily="2" charset="-127"/>
              </a:rPr>
              <a:t>배경</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p:txBody>
      </p:sp>
      <p:sp>
        <p:nvSpPr>
          <p:cNvPr id="10" name="TextBox 9">
            <a:extLst>
              <a:ext uri="{FF2B5EF4-FFF2-40B4-BE49-F238E27FC236}">
                <a16:creationId xmlns:a16="http://schemas.microsoft.com/office/drawing/2014/main" id="{9F6DAAB0-A291-4DBC-A179-06F343B1C26E}"/>
              </a:ext>
            </a:extLst>
          </p:cNvPr>
          <p:cNvSpPr txBox="1"/>
          <p:nvPr/>
        </p:nvSpPr>
        <p:spPr>
          <a:xfrm>
            <a:off x="7716589" y="3843964"/>
            <a:ext cx="2583030" cy="461665"/>
          </a:xfrm>
          <a:prstGeom prst="rect">
            <a:avLst/>
          </a:prstGeom>
          <a:noFill/>
        </p:spPr>
        <p:txBody>
          <a:bodyPr wrap="square" rtlCol="0">
            <a:spAutoFit/>
          </a:bodyPr>
          <a:lstStyle/>
          <a:p>
            <a:r>
              <a:rPr lang="en-US" altLang="ko-KR" sz="2400" dirty="0">
                <a:solidFill>
                  <a:srgbClr val="6AD3AA"/>
                </a:solidFill>
                <a:latin typeface="KoPub바탕체 Light" panose="00000300000000000000" pitchFamily="2" charset="-127"/>
                <a:ea typeface="KoPub바탕체 Light" panose="00000300000000000000" pitchFamily="2" charset="-127"/>
              </a:rPr>
              <a:t>4. </a:t>
            </a:r>
            <a:r>
              <a:rPr lang="ko-KR" altLang="en-US" sz="2400" dirty="0">
                <a:solidFill>
                  <a:srgbClr val="6AD3AA"/>
                </a:solidFill>
                <a:latin typeface="KoPub바탕체 Light" panose="00000300000000000000" pitchFamily="2" charset="-127"/>
                <a:ea typeface="KoPub바탕체 Light" panose="00000300000000000000" pitchFamily="2" charset="-127"/>
              </a:rPr>
              <a:t>기술 소개</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p:txBody>
      </p:sp>
      <p:sp>
        <p:nvSpPr>
          <p:cNvPr id="11" name="TextBox 10">
            <a:extLst>
              <a:ext uri="{FF2B5EF4-FFF2-40B4-BE49-F238E27FC236}">
                <a16:creationId xmlns:a16="http://schemas.microsoft.com/office/drawing/2014/main" id="{BDD3C48A-48A4-427E-9DD9-6A9B7AAB5DF2}"/>
              </a:ext>
            </a:extLst>
          </p:cNvPr>
          <p:cNvSpPr txBox="1"/>
          <p:nvPr/>
        </p:nvSpPr>
        <p:spPr>
          <a:xfrm>
            <a:off x="7716589" y="4264806"/>
            <a:ext cx="2971820" cy="830997"/>
          </a:xfrm>
          <a:prstGeom prst="rect">
            <a:avLst/>
          </a:prstGeom>
          <a:noFill/>
        </p:spPr>
        <p:txBody>
          <a:bodyPr wrap="square" rtlCol="0">
            <a:spAutoFit/>
          </a:bodyPr>
          <a:lstStyle/>
          <a:p>
            <a:r>
              <a:rPr lang="en-US" altLang="ko-KR" sz="2400" dirty="0">
                <a:solidFill>
                  <a:srgbClr val="6AD3AA"/>
                </a:solidFill>
                <a:latin typeface="KoPub바탕체 Light" panose="00000300000000000000" pitchFamily="2" charset="-127"/>
                <a:ea typeface="KoPub바탕체 Light" panose="00000300000000000000" pitchFamily="2" charset="-127"/>
              </a:rPr>
              <a:t>5. </a:t>
            </a:r>
            <a:r>
              <a:rPr lang="ko-KR" altLang="en-US" sz="2400" dirty="0">
                <a:solidFill>
                  <a:srgbClr val="6AD3AA"/>
                </a:solidFill>
                <a:latin typeface="KoPub바탕체 Light" panose="00000300000000000000" pitchFamily="2" charset="-127"/>
                <a:ea typeface="KoPub바탕체 Light" panose="00000300000000000000" pitchFamily="2" charset="-127"/>
              </a:rPr>
              <a:t>구조 및 동작</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a:p>
            <a:r>
              <a:rPr lang="en-US" altLang="ko-KR" sz="2400" dirty="0">
                <a:solidFill>
                  <a:srgbClr val="6AD3AA"/>
                </a:solidFill>
                <a:latin typeface="KoPub바탕체 Light" panose="00000300000000000000" pitchFamily="2" charset="-127"/>
                <a:ea typeface="KoPub바탕체 Light" panose="00000300000000000000" pitchFamily="2" charset="-127"/>
              </a:rPr>
              <a:t>6. </a:t>
            </a:r>
            <a:r>
              <a:rPr lang="ko-KR" altLang="en-US" sz="2400" dirty="0">
                <a:solidFill>
                  <a:srgbClr val="6AD3AA"/>
                </a:solidFill>
                <a:latin typeface="KoPub바탕체 Light" panose="00000300000000000000" pitchFamily="2" charset="-127"/>
                <a:ea typeface="KoPub바탕체 Light" panose="00000300000000000000" pitchFamily="2" charset="-127"/>
              </a:rPr>
              <a:t>결과 및 기대효과</a:t>
            </a:r>
            <a:endParaRPr lang="en-US" altLang="ko-KR" sz="2400" dirty="0">
              <a:solidFill>
                <a:srgbClr val="6AD3AA"/>
              </a:solidFill>
              <a:latin typeface="KoPub바탕체 Light" panose="00000300000000000000" pitchFamily="2" charset="-127"/>
              <a:ea typeface="KoPub바탕체 Light" panose="00000300000000000000" pitchFamily="2" charset="-127"/>
            </a:endParaRPr>
          </a:p>
        </p:txBody>
      </p:sp>
      <p:sp>
        <p:nvSpPr>
          <p:cNvPr id="12" name="자유형: 도형 11">
            <a:extLst>
              <a:ext uri="{FF2B5EF4-FFF2-40B4-BE49-F238E27FC236}">
                <a16:creationId xmlns:a16="http://schemas.microsoft.com/office/drawing/2014/main" id="{10780994-F496-4523-81A1-8F00B1C49696}"/>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도형 12">
            <a:extLst>
              <a:ext uri="{FF2B5EF4-FFF2-40B4-BE49-F238E27FC236}">
                <a16:creationId xmlns:a16="http://schemas.microsoft.com/office/drawing/2014/main" id="{0B132A5A-4F73-42F5-ABE6-B1087B1CA850}"/>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descr="텍스트, 벡터그래픽이(가) 표시된 사진&#10;&#10;자동 생성된 설명">
            <a:extLst>
              <a:ext uri="{FF2B5EF4-FFF2-40B4-BE49-F238E27FC236}">
                <a16:creationId xmlns:a16="http://schemas.microsoft.com/office/drawing/2014/main" id="{B825FB16-51FC-4ED9-8050-C2BB71AACB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328" b="90327" l="7345" r="89831">
                        <a14:foregroundMark x1="44696" y1="11019" x2="38481" y2="8456"/>
                        <a14:foregroundMark x1="83585" y1="86253" x2="84118" y2="88853"/>
                        <a14:foregroundMark x1="80979" y1="73543" x2="82673" y2="81807"/>
                        <a14:foregroundMark x1="82235" y1="75464" x2="82863" y2="76746"/>
                        <a14:foregroundMark x1="82235" y1="74824" x2="85388" y2="82814"/>
                        <a14:foregroundMark x1="27872" y1="85650" x2="23478" y2="90135"/>
                        <a14:foregroundMark x1="12994" y1="46957" x2="23980" y2="59962"/>
                        <a14:foregroundMark x1="23980" y1="59962" x2="13999" y2="47470"/>
                        <a14:foregroundMark x1="13999" y1="47470" x2="18581" y2="57848"/>
                        <a14:foregroundMark x1="7345" y1="42537" x2="8600" y2="41256"/>
                        <a14:foregroundMark x1="27997" y1="86547" x2="26114" y2="90327"/>
                        <a14:foregroundMark x1="82360" y1="78219" x2="83616" y2="87828"/>
                        <a14:foregroundMark x1="84244" y1="75657" x2="84871" y2="90327"/>
                        <a14:foregroundMark x1="81733" y1="75016" x2="85499" y2="79500"/>
                        <a14:foregroundMark x1="84871" y1="76297" x2="86755" y2="83985"/>
                        <a14:backgroundMark x1="80352" y1="83088" x2="81973" y2="83502"/>
                        <a14:backgroundMark x1="81620" y1="80799" x2="80979" y2="79949"/>
                        <a14:backgroundMark x1="80979" y1="83728" x2="82235" y2="85650"/>
                        <a14:backgroundMark x1="74702" y1="80589" x2="82235" y2="85650"/>
                        <a14:backgroundMark x1="79724" y1="81807" x2="81855" y2="82598"/>
                        <a14:backgroundMark x1="77213" y1="83728" x2="82155" y2="84892"/>
                        <a14:backgroundMark x1="78468" y1="85650" x2="82863" y2="87572"/>
                      </a14:backgroundRemoval>
                    </a14:imgEffect>
                  </a14:imgLayer>
                </a14:imgProps>
              </a:ext>
              <a:ext uri="{28A0092B-C50C-407E-A947-70E740481C1C}">
                <a14:useLocalDpi xmlns:a14="http://schemas.microsoft.com/office/drawing/2010/main" val="0"/>
              </a:ext>
            </a:extLst>
          </a:blip>
          <a:stretch>
            <a:fillRect/>
          </a:stretch>
        </p:blipFill>
        <p:spPr>
          <a:xfrm>
            <a:off x="2092167" y="1518037"/>
            <a:ext cx="3179980" cy="3116101"/>
          </a:xfrm>
          <a:prstGeom prst="rect">
            <a:avLst/>
          </a:prstGeom>
        </p:spPr>
      </p:pic>
      <p:sp>
        <p:nvSpPr>
          <p:cNvPr id="14" name="자유형: 도형 13">
            <a:extLst>
              <a:ext uri="{FF2B5EF4-FFF2-40B4-BE49-F238E27FC236}">
                <a16:creationId xmlns:a16="http://schemas.microsoft.com/office/drawing/2014/main" id="{676CC128-0FF0-4FC0-989A-1F74218AFD20}"/>
              </a:ext>
            </a:extLst>
          </p:cNvPr>
          <p:cNvSpPr/>
          <p:nvPr/>
        </p:nvSpPr>
        <p:spPr>
          <a:xfrm rot="4636992">
            <a:off x="10253906" y="4816058"/>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자유형: 도형 14">
            <a:extLst>
              <a:ext uri="{FF2B5EF4-FFF2-40B4-BE49-F238E27FC236}">
                <a16:creationId xmlns:a16="http://schemas.microsoft.com/office/drawing/2014/main" id="{217ADD71-66E4-47DA-B350-719A91F5DDBC}"/>
              </a:ext>
            </a:extLst>
          </p:cNvPr>
          <p:cNvSpPr/>
          <p:nvPr/>
        </p:nvSpPr>
        <p:spPr>
          <a:xfrm rot="15431549">
            <a:off x="-324466" y="-181307"/>
            <a:ext cx="2305610" cy="226584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0453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52E0FEAF-15AE-4343-BFF2-9196F1287C1D}"/>
              </a:ext>
            </a:extLst>
          </p:cNvPr>
          <p:cNvSpPr txBox="1"/>
          <p:nvPr/>
        </p:nvSpPr>
        <p:spPr>
          <a:xfrm>
            <a:off x="366301" y="252729"/>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핵심 아이디어 및 소개</a:t>
            </a:r>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366301" y="772009"/>
            <a:ext cx="11311349" cy="76861"/>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01F88263-9E35-4BCD-A27E-DD0AD60FDEE5}"/>
              </a:ext>
            </a:extLst>
          </p:cNvPr>
          <p:cNvSpPr txBox="1"/>
          <p:nvPr/>
        </p:nvSpPr>
        <p:spPr>
          <a:xfrm>
            <a:off x="605832" y="1255198"/>
            <a:ext cx="4195208" cy="461665"/>
          </a:xfrm>
          <a:prstGeom prst="rect">
            <a:avLst/>
          </a:prstGeom>
          <a:noFill/>
        </p:spPr>
        <p:txBody>
          <a:bodyPr wrap="square" rtlCol="0">
            <a:spAutoFit/>
          </a:bodyPr>
          <a:lstStyle/>
          <a:p>
            <a:r>
              <a:rPr lang="en-US" altLang="ko-KR" sz="2400" dirty="0">
                <a:solidFill>
                  <a:srgbClr val="00B050"/>
                </a:solidFill>
                <a:latin typeface="휴먼둥근헤드라인" panose="02030504000101010101" pitchFamily="18" charset="-127"/>
                <a:ea typeface="휴먼둥근헤드라인" panose="02030504000101010101" pitchFamily="18" charset="-127"/>
              </a:rPr>
              <a:t>Smart </a:t>
            </a:r>
            <a:r>
              <a:rPr lang="ko-KR" altLang="en-US" sz="2400" dirty="0">
                <a:solidFill>
                  <a:srgbClr val="00B050"/>
                </a:solidFill>
                <a:latin typeface="휴먼둥근헤드라인" panose="02030504000101010101" pitchFamily="18" charset="-127"/>
                <a:ea typeface="휴먼둥근헤드라인" panose="02030504000101010101" pitchFamily="18" charset="-127"/>
              </a:rPr>
              <a:t>셔틀콕 발사기</a:t>
            </a:r>
          </a:p>
        </p:txBody>
      </p:sp>
      <p:pic>
        <p:nvPicPr>
          <p:cNvPr id="4" name="그림 3" descr="다채로운이(가) 표시된 사진&#10;&#10;자동 생성된 설명">
            <a:extLst>
              <a:ext uri="{FF2B5EF4-FFF2-40B4-BE49-F238E27FC236}">
                <a16:creationId xmlns:a16="http://schemas.microsoft.com/office/drawing/2014/main" id="{323CA5FE-65F1-4571-B775-0A5B01FD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99" y="2135960"/>
            <a:ext cx="1635494" cy="1750421"/>
          </a:xfrm>
          <a:prstGeom prst="rect">
            <a:avLst/>
          </a:prstGeom>
        </p:spPr>
      </p:pic>
      <p:pic>
        <p:nvPicPr>
          <p:cNvPr id="6" name="그림 5">
            <a:extLst>
              <a:ext uri="{FF2B5EF4-FFF2-40B4-BE49-F238E27FC236}">
                <a16:creationId xmlns:a16="http://schemas.microsoft.com/office/drawing/2014/main" id="{9CA96055-9CD7-4514-AAC8-056B773ED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2577093" y="2088630"/>
            <a:ext cx="712223" cy="491548"/>
          </a:xfrm>
          <a:prstGeom prst="rect">
            <a:avLst/>
          </a:prstGeom>
        </p:spPr>
      </p:pic>
      <p:pic>
        <p:nvPicPr>
          <p:cNvPr id="10" name="그림 9" descr="텍스트, 전자기기이(가) 표시된 사진&#10;&#10;자동 생성된 설명">
            <a:extLst>
              <a:ext uri="{FF2B5EF4-FFF2-40B4-BE49-F238E27FC236}">
                <a16:creationId xmlns:a16="http://schemas.microsoft.com/office/drawing/2014/main" id="{91784E2E-1769-4D29-ABC1-E0ACB26ADC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99" y="3880038"/>
            <a:ext cx="3479745" cy="1956389"/>
          </a:xfrm>
          <a:prstGeom prst="rect">
            <a:avLst/>
          </a:prstGeom>
        </p:spPr>
      </p:pic>
      <p:pic>
        <p:nvPicPr>
          <p:cNvPr id="12" name="그림 11">
            <a:extLst>
              <a:ext uri="{FF2B5EF4-FFF2-40B4-BE49-F238E27FC236}">
                <a16:creationId xmlns:a16="http://schemas.microsoft.com/office/drawing/2014/main" id="{0937B8C6-8D35-4875-84A0-FF6236C75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5567" y="1918224"/>
            <a:ext cx="1059928" cy="706618"/>
          </a:xfrm>
          <a:prstGeom prst="rect">
            <a:avLst/>
          </a:prstGeom>
        </p:spPr>
      </p:pic>
      <p:pic>
        <p:nvPicPr>
          <p:cNvPr id="14" name="그림 13">
            <a:extLst>
              <a:ext uri="{FF2B5EF4-FFF2-40B4-BE49-F238E27FC236}">
                <a16:creationId xmlns:a16="http://schemas.microsoft.com/office/drawing/2014/main" id="{EB39EB5D-192A-44E8-85BB-A37CECD4E0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436" y="2593107"/>
            <a:ext cx="1264163" cy="1261072"/>
          </a:xfrm>
          <a:prstGeom prst="rect">
            <a:avLst/>
          </a:prstGeom>
        </p:spPr>
      </p:pic>
      <p:sp>
        <p:nvSpPr>
          <p:cNvPr id="19" name="타원 12">
            <a:extLst>
              <a:ext uri="{FF2B5EF4-FFF2-40B4-BE49-F238E27FC236}">
                <a16:creationId xmlns:a16="http://schemas.microsoft.com/office/drawing/2014/main" id="{4897EAD8-A08F-4336-B90F-D37D0E9CD6DB}"/>
              </a:ext>
            </a:extLst>
          </p:cNvPr>
          <p:cNvSpPr/>
          <p:nvPr/>
        </p:nvSpPr>
        <p:spPr>
          <a:xfrm rot="15629973">
            <a:off x="5097512" y="1460428"/>
            <a:ext cx="1441913" cy="1336659"/>
          </a:xfrm>
          <a:custGeom>
            <a:avLst/>
            <a:gdLst>
              <a:gd name="connsiteX0" fmla="*/ 0 w 4409954"/>
              <a:gd name="connsiteY0" fmla="*/ 2204977 h 4409954"/>
              <a:gd name="connsiteX1" fmla="*/ 2204977 w 4409954"/>
              <a:gd name="connsiteY1" fmla="*/ 0 h 4409954"/>
              <a:gd name="connsiteX2" fmla="*/ 4409954 w 4409954"/>
              <a:gd name="connsiteY2" fmla="*/ 2204977 h 4409954"/>
              <a:gd name="connsiteX3" fmla="*/ 2204977 w 4409954"/>
              <a:gd name="connsiteY3" fmla="*/ 4409954 h 4409954"/>
              <a:gd name="connsiteX4" fmla="*/ 0 w 4409954"/>
              <a:gd name="connsiteY4" fmla="*/ 2204977 h 4409954"/>
              <a:gd name="connsiteX0" fmla="*/ 600818 w 5010772"/>
              <a:gd name="connsiteY0" fmla="*/ 2204977 h 4409954"/>
              <a:gd name="connsiteX1" fmla="*/ 2805795 w 5010772"/>
              <a:gd name="connsiteY1" fmla="*/ 0 h 4409954"/>
              <a:gd name="connsiteX2" fmla="*/ 5010772 w 5010772"/>
              <a:gd name="connsiteY2" fmla="*/ 2204977 h 4409954"/>
              <a:gd name="connsiteX3" fmla="*/ 2805795 w 5010772"/>
              <a:gd name="connsiteY3" fmla="*/ 4409954 h 4409954"/>
              <a:gd name="connsiteX4" fmla="*/ 600818 w 5010772"/>
              <a:gd name="connsiteY4" fmla="*/ 2204977 h 4409954"/>
              <a:gd name="connsiteX0" fmla="*/ 600818 w 5010772"/>
              <a:gd name="connsiteY0" fmla="*/ 2204977 h 4451791"/>
              <a:gd name="connsiteX1" fmla="*/ 2805795 w 5010772"/>
              <a:gd name="connsiteY1" fmla="*/ 0 h 4451791"/>
              <a:gd name="connsiteX2" fmla="*/ 5010772 w 5010772"/>
              <a:gd name="connsiteY2" fmla="*/ 2204977 h 4451791"/>
              <a:gd name="connsiteX3" fmla="*/ 2805795 w 5010772"/>
              <a:gd name="connsiteY3" fmla="*/ 4409954 h 4451791"/>
              <a:gd name="connsiteX4" fmla="*/ 600818 w 5010772"/>
              <a:gd name="connsiteY4" fmla="*/ 2204977 h 4451791"/>
              <a:gd name="connsiteX0" fmla="*/ 600818 w 5010772"/>
              <a:gd name="connsiteY0" fmla="*/ 2204977 h 4423971"/>
              <a:gd name="connsiteX1" fmla="*/ 2805795 w 5010772"/>
              <a:gd name="connsiteY1" fmla="*/ 0 h 4423971"/>
              <a:gd name="connsiteX2" fmla="*/ 5010772 w 5010772"/>
              <a:gd name="connsiteY2" fmla="*/ 2204977 h 4423971"/>
              <a:gd name="connsiteX3" fmla="*/ 2805795 w 5010772"/>
              <a:gd name="connsiteY3" fmla="*/ 4409954 h 4423971"/>
              <a:gd name="connsiteX4" fmla="*/ 600818 w 5010772"/>
              <a:gd name="connsiteY4" fmla="*/ 2204977 h 4423971"/>
              <a:gd name="connsiteX0" fmla="*/ 600818 w 5010772"/>
              <a:gd name="connsiteY0" fmla="*/ 2204977 h 4431916"/>
              <a:gd name="connsiteX1" fmla="*/ 2805795 w 5010772"/>
              <a:gd name="connsiteY1" fmla="*/ 0 h 4431916"/>
              <a:gd name="connsiteX2" fmla="*/ 5010772 w 5010772"/>
              <a:gd name="connsiteY2" fmla="*/ 2204977 h 4431916"/>
              <a:gd name="connsiteX3" fmla="*/ 2805795 w 5010772"/>
              <a:gd name="connsiteY3" fmla="*/ 4409954 h 4431916"/>
              <a:gd name="connsiteX4" fmla="*/ 600818 w 5010772"/>
              <a:gd name="connsiteY4" fmla="*/ 2204977 h 4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772" h="4431916">
                <a:moveTo>
                  <a:pt x="600818" y="2204977"/>
                </a:moveTo>
                <a:cubicBezTo>
                  <a:pt x="-1227982" y="1971050"/>
                  <a:pt x="1588020" y="0"/>
                  <a:pt x="2805795" y="0"/>
                </a:cubicBezTo>
                <a:cubicBezTo>
                  <a:pt x="4023570" y="0"/>
                  <a:pt x="5010772" y="987202"/>
                  <a:pt x="5010772" y="2204977"/>
                </a:cubicBezTo>
                <a:cubicBezTo>
                  <a:pt x="5010772" y="3422752"/>
                  <a:pt x="4671752" y="4143738"/>
                  <a:pt x="2805795" y="4409954"/>
                </a:cubicBezTo>
                <a:cubicBezTo>
                  <a:pt x="939838" y="4676170"/>
                  <a:pt x="2429618" y="2438904"/>
                  <a:pt x="600818" y="2204977"/>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12">
            <a:extLst>
              <a:ext uri="{FF2B5EF4-FFF2-40B4-BE49-F238E27FC236}">
                <a16:creationId xmlns:a16="http://schemas.microsoft.com/office/drawing/2014/main" id="{E7D35F06-DA3C-4813-AD70-9BB7ADEBAC40}"/>
              </a:ext>
            </a:extLst>
          </p:cNvPr>
          <p:cNvSpPr/>
          <p:nvPr/>
        </p:nvSpPr>
        <p:spPr>
          <a:xfrm rot="15629973">
            <a:off x="5109167" y="4775506"/>
            <a:ext cx="1441913" cy="1336659"/>
          </a:xfrm>
          <a:custGeom>
            <a:avLst/>
            <a:gdLst>
              <a:gd name="connsiteX0" fmla="*/ 0 w 4409954"/>
              <a:gd name="connsiteY0" fmla="*/ 2204977 h 4409954"/>
              <a:gd name="connsiteX1" fmla="*/ 2204977 w 4409954"/>
              <a:gd name="connsiteY1" fmla="*/ 0 h 4409954"/>
              <a:gd name="connsiteX2" fmla="*/ 4409954 w 4409954"/>
              <a:gd name="connsiteY2" fmla="*/ 2204977 h 4409954"/>
              <a:gd name="connsiteX3" fmla="*/ 2204977 w 4409954"/>
              <a:gd name="connsiteY3" fmla="*/ 4409954 h 4409954"/>
              <a:gd name="connsiteX4" fmla="*/ 0 w 4409954"/>
              <a:gd name="connsiteY4" fmla="*/ 2204977 h 4409954"/>
              <a:gd name="connsiteX0" fmla="*/ 600818 w 5010772"/>
              <a:gd name="connsiteY0" fmla="*/ 2204977 h 4409954"/>
              <a:gd name="connsiteX1" fmla="*/ 2805795 w 5010772"/>
              <a:gd name="connsiteY1" fmla="*/ 0 h 4409954"/>
              <a:gd name="connsiteX2" fmla="*/ 5010772 w 5010772"/>
              <a:gd name="connsiteY2" fmla="*/ 2204977 h 4409954"/>
              <a:gd name="connsiteX3" fmla="*/ 2805795 w 5010772"/>
              <a:gd name="connsiteY3" fmla="*/ 4409954 h 4409954"/>
              <a:gd name="connsiteX4" fmla="*/ 600818 w 5010772"/>
              <a:gd name="connsiteY4" fmla="*/ 2204977 h 4409954"/>
              <a:gd name="connsiteX0" fmla="*/ 600818 w 5010772"/>
              <a:gd name="connsiteY0" fmla="*/ 2204977 h 4451791"/>
              <a:gd name="connsiteX1" fmla="*/ 2805795 w 5010772"/>
              <a:gd name="connsiteY1" fmla="*/ 0 h 4451791"/>
              <a:gd name="connsiteX2" fmla="*/ 5010772 w 5010772"/>
              <a:gd name="connsiteY2" fmla="*/ 2204977 h 4451791"/>
              <a:gd name="connsiteX3" fmla="*/ 2805795 w 5010772"/>
              <a:gd name="connsiteY3" fmla="*/ 4409954 h 4451791"/>
              <a:gd name="connsiteX4" fmla="*/ 600818 w 5010772"/>
              <a:gd name="connsiteY4" fmla="*/ 2204977 h 4451791"/>
              <a:gd name="connsiteX0" fmla="*/ 600818 w 5010772"/>
              <a:gd name="connsiteY0" fmla="*/ 2204977 h 4423971"/>
              <a:gd name="connsiteX1" fmla="*/ 2805795 w 5010772"/>
              <a:gd name="connsiteY1" fmla="*/ 0 h 4423971"/>
              <a:gd name="connsiteX2" fmla="*/ 5010772 w 5010772"/>
              <a:gd name="connsiteY2" fmla="*/ 2204977 h 4423971"/>
              <a:gd name="connsiteX3" fmla="*/ 2805795 w 5010772"/>
              <a:gd name="connsiteY3" fmla="*/ 4409954 h 4423971"/>
              <a:gd name="connsiteX4" fmla="*/ 600818 w 5010772"/>
              <a:gd name="connsiteY4" fmla="*/ 2204977 h 4423971"/>
              <a:gd name="connsiteX0" fmla="*/ 600818 w 5010772"/>
              <a:gd name="connsiteY0" fmla="*/ 2204977 h 4431916"/>
              <a:gd name="connsiteX1" fmla="*/ 2805795 w 5010772"/>
              <a:gd name="connsiteY1" fmla="*/ 0 h 4431916"/>
              <a:gd name="connsiteX2" fmla="*/ 5010772 w 5010772"/>
              <a:gd name="connsiteY2" fmla="*/ 2204977 h 4431916"/>
              <a:gd name="connsiteX3" fmla="*/ 2805795 w 5010772"/>
              <a:gd name="connsiteY3" fmla="*/ 4409954 h 4431916"/>
              <a:gd name="connsiteX4" fmla="*/ 600818 w 5010772"/>
              <a:gd name="connsiteY4" fmla="*/ 2204977 h 4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772" h="4431916">
                <a:moveTo>
                  <a:pt x="600818" y="2204977"/>
                </a:moveTo>
                <a:cubicBezTo>
                  <a:pt x="-1227982" y="1971050"/>
                  <a:pt x="1588020" y="0"/>
                  <a:pt x="2805795" y="0"/>
                </a:cubicBezTo>
                <a:cubicBezTo>
                  <a:pt x="4023570" y="0"/>
                  <a:pt x="5010772" y="987202"/>
                  <a:pt x="5010772" y="2204977"/>
                </a:cubicBezTo>
                <a:cubicBezTo>
                  <a:pt x="5010772" y="3422752"/>
                  <a:pt x="4671752" y="4143738"/>
                  <a:pt x="2805795" y="4409954"/>
                </a:cubicBezTo>
                <a:cubicBezTo>
                  <a:pt x="939838" y="4676170"/>
                  <a:pt x="2429618" y="2438904"/>
                  <a:pt x="600818" y="2204977"/>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12">
            <a:extLst>
              <a:ext uri="{FF2B5EF4-FFF2-40B4-BE49-F238E27FC236}">
                <a16:creationId xmlns:a16="http://schemas.microsoft.com/office/drawing/2014/main" id="{5F8D06C2-5258-4D1E-8BB8-02C24B0F38F4}"/>
              </a:ext>
            </a:extLst>
          </p:cNvPr>
          <p:cNvSpPr/>
          <p:nvPr/>
        </p:nvSpPr>
        <p:spPr>
          <a:xfrm rot="15629973">
            <a:off x="5121195" y="3132749"/>
            <a:ext cx="1441913" cy="1336659"/>
          </a:xfrm>
          <a:custGeom>
            <a:avLst/>
            <a:gdLst>
              <a:gd name="connsiteX0" fmla="*/ 0 w 4409954"/>
              <a:gd name="connsiteY0" fmla="*/ 2204977 h 4409954"/>
              <a:gd name="connsiteX1" fmla="*/ 2204977 w 4409954"/>
              <a:gd name="connsiteY1" fmla="*/ 0 h 4409954"/>
              <a:gd name="connsiteX2" fmla="*/ 4409954 w 4409954"/>
              <a:gd name="connsiteY2" fmla="*/ 2204977 h 4409954"/>
              <a:gd name="connsiteX3" fmla="*/ 2204977 w 4409954"/>
              <a:gd name="connsiteY3" fmla="*/ 4409954 h 4409954"/>
              <a:gd name="connsiteX4" fmla="*/ 0 w 4409954"/>
              <a:gd name="connsiteY4" fmla="*/ 2204977 h 4409954"/>
              <a:gd name="connsiteX0" fmla="*/ 600818 w 5010772"/>
              <a:gd name="connsiteY0" fmla="*/ 2204977 h 4409954"/>
              <a:gd name="connsiteX1" fmla="*/ 2805795 w 5010772"/>
              <a:gd name="connsiteY1" fmla="*/ 0 h 4409954"/>
              <a:gd name="connsiteX2" fmla="*/ 5010772 w 5010772"/>
              <a:gd name="connsiteY2" fmla="*/ 2204977 h 4409954"/>
              <a:gd name="connsiteX3" fmla="*/ 2805795 w 5010772"/>
              <a:gd name="connsiteY3" fmla="*/ 4409954 h 4409954"/>
              <a:gd name="connsiteX4" fmla="*/ 600818 w 5010772"/>
              <a:gd name="connsiteY4" fmla="*/ 2204977 h 4409954"/>
              <a:gd name="connsiteX0" fmla="*/ 600818 w 5010772"/>
              <a:gd name="connsiteY0" fmla="*/ 2204977 h 4451791"/>
              <a:gd name="connsiteX1" fmla="*/ 2805795 w 5010772"/>
              <a:gd name="connsiteY1" fmla="*/ 0 h 4451791"/>
              <a:gd name="connsiteX2" fmla="*/ 5010772 w 5010772"/>
              <a:gd name="connsiteY2" fmla="*/ 2204977 h 4451791"/>
              <a:gd name="connsiteX3" fmla="*/ 2805795 w 5010772"/>
              <a:gd name="connsiteY3" fmla="*/ 4409954 h 4451791"/>
              <a:gd name="connsiteX4" fmla="*/ 600818 w 5010772"/>
              <a:gd name="connsiteY4" fmla="*/ 2204977 h 4451791"/>
              <a:gd name="connsiteX0" fmla="*/ 600818 w 5010772"/>
              <a:gd name="connsiteY0" fmla="*/ 2204977 h 4423971"/>
              <a:gd name="connsiteX1" fmla="*/ 2805795 w 5010772"/>
              <a:gd name="connsiteY1" fmla="*/ 0 h 4423971"/>
              <a:gd name="connsiteX2" fmla="*/ 5010772 w 5010772"/>
              <a:gd name="connsiteY2" fmla="*/ 2204977 h 4423971"/>
              <a:gd name="connsiteX3" fmla="*/ 2805795 w 5010772"/>
              <a:gd name="connsiteY3" fmla="*/ 4409954 h 4423971"/>
              <a:gd name="connsiteX4" fmla="*/ 600818 w 5010772"/>
              <a:gd name="connsiteY4" fmla="*/ 2204977 h 4423971"/>
              <a:gd name="connsiteX0" fmla="*/ 600818 w 5010772"/>
              <a:gd name="connsiteY0" fmla="*/ 2204977 h 4431916"/>
              <a:gd name="connsiteX1" fmla="*/ 2805795 w 5010772"/>
              <a:gd name="connsiteY1" fmla="*/ 0 h 4431916"/>
              <a:gd name="connsiteX2" fmla="*/ 5010772 w 5010772"/>
              <a:gd name="connsiteY2" fmla="*/ 2204977 h 4431916"/>
              <a:gd name="connsiteX3" fmla="*/ 2805795 w 5010772"/>
              <a:gd name="connsiteY3" fmla="*/ 4409954 h 4431916"/>
              <a:gd name="connsiteX4" fmla="*/ 600818 w 5010772"/>
              <a:gd name="connsiteY4" fmla="*/ 2204977 h 4431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772" h="4431916">
                <a:moveTo>
                  <a:pt x="600818" y="2204977"/>
                </a:moveTo>
                <a:cubicBezTo>
                  <a:pt x="-1227982" y="1971050"/>
                  <a:pt x="1588020" y="0"/>
                  <a:pt x="2805795" y="0"/>
                </a:cubicBezTo>
                <a:cubicBezTo>
                  <a:pt x="4023570" y="0"/>
                  <a:pt x="5010772" y="987202"/>
                  <a:pt x="5010772" y="2204977"/>
                </a:cubicBezTo>
                <a:cubicBezTo>
                  <a:pt x="5010772" y="3422752"/>
                  <a:pt x="4671752" y="4143738"/>
                  <a:pt x="2805795" y="4409954"/>
                </a:cubicBezTo>
                <a:cubicBezTo>
                  <a:pt x="939838" y="4676170"/>
                  <a:pt x="2429618" y="2438904"/>
                  <a:pt x="600818" y="2204977"/>
                </a:cubicBez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4B9A0935-9ED5-4FCD-B65E-C6C15D672EE5}"/>
              </a:ext>
            </a:extLst>
          </p:cNvPr>
          <p:cNvSpPr txBox="1"/>
          <p:nvPr/>
        </p:nvSpPr>
        <p:spPr>
          <a:xfrm>
            <a:off x="5318960" y="1494793"/>
            <a:ext cx="1094401" cy="1015663"/>
          </a:xfrm>
          <a:prstGeom prst="rect">
            <a:avLst/>
          </a:prstGeom>
          <a:noFill/>
        </p:spPr>
        <p:txBody>
          <a:bodyPr wrap="square" rtlCol="0">
            <a:spAutoFit/>
          </a:bodyPr>
          <a:lstStyle/>
          <a:p>
            <a:r>
              <a:rPr lang="en-US" altLang="ko-KR" sz="6000" dirty="0">
                <a:solidFill>
                  <a:srgbClr val="FFF1CA"/>
                </a:solidFill>
                <a:latin typeface="KoPub돋움체 Bold" panose="00000800000000000000" pitchFamily="2" charset="-127"/>
                <a:ea typeface="KoPub돋움체 Bold" panose="00000800000000000000" pitchFamily="2" charset="-127"/>
              </a:rPr>
              <a:t>01</a:t>
            </a:r>
            <a:endParaRPr lang="ko-KR" altLang="en-US" sz="6000" dirty="0">
              <a:solidFill>
                <a:srgbClr val="FFF1CA"/>
              </a:solidFill>
              <a:latin typeface="KoPub돋움체 Bold" panose="00000800000000000000" pitchFamily="2" charset="-127"/>
              <a:ea typeface="KoPub돋움체 Bold" panose="00000800000000000000" pitchFamily="2" charset="-127"/>
            </a:endParaRPr>
          </a:p>
        </p:txBody>
      </p:sp>
      <p:sp>
        <p:nvSpPr>
          <p:cNvPr id="25" name="TextBox 24">
            <a:extLst>
              <a:ext uri="{FF2B5EF4-FFF2-40B4-BE49-F238E27FC236}">
                <a16:creationId xmlns:a16="http://schemas.microsoft.com/office/drawing/2014/main" id="{50CEB204-1337-487C-A4B7-62308892EF87}"/>
              </a:ext>
            </a:extLst>
          </p:cNvPr>
          <p:cNvSpPr txBox="1"/>
          <p:nvPr/>
        </p:nvSpPr>
        <p:spPr>
          <a:xfrm>
            <a:off x="5317839" y="3259445"/>
            <a:ext cx="1094401" cy="923330"/>
          </a:xfrm>
          <a:prstGeom prst="rect">
            <a:avLst/>
          </a:prstGeom>
          <a:noFill/>
        </p:spPr>
        <p:txBody>
          <a:bodyPr wrap="square" rtlCol="0">
            <a:spAutoFit/>
          </a:bodyPr>
          <a:lstStyle/>
          <a:p>
            <a:r>
              <a:rPr lang="en-US" altLang="ko-KR" sz="5400" dirty="0">
                <a:solidFill>
                  <a:srgbClr val="FFF1CA"/>
                </a:solidFill>
                <a:latin typeface="KoPub돋움체 Bold" panose="00000800000000000000" pitchFamily="2" charset="-127"/>
                <a:ea typeface="KoPub돋움체 Bold" panose="00000800000000000000" pitchFamily="2" charset="-127"/>
              </a:rPr>
              <a:t>02</a:t>
            </a:r>
            <a:endParaRPr lang="ko-KR" altLang="en-US" sz="5400" dirty="0">
              <a:solidFill>
                <a:srgbClr val="FFF1CA"/>
              </a:solidFill>
              <a:latin typeface="KoPub돋움체 Bold" panose="00000800000000000000" pitchFamily="2" charset="-127"/>
              <a:ea typeface="KoPub돋움체 Bold" panose="00000800000000000000" pitchFamily="2" charset="-127"/>
            </a:endParaRPr>
          </a:p>
        </p:txBody>
      </p:sp>
      <p:sp>
        <p:nvSpPr>
          <p:cNvPr id="26" name="TextBox 25">
            <a:extLst>
              <a:ext uri="{FF2B5EF4-FFF2-40B4-BE49-F238E27FC236}">
                <a16:creationId xmlns:a16="http://schemas.microsoft.com/office/drawing/2014/main" id="{56A20C28-3D29-4B7B-8BCA-08A82207EE93}"/>
              </a:ext>
            </a:extLst>
          </p:cNvPr>
          <p:cNvSpPr txBox="1"/>
          <p:nvPr/>
        </p:nvSpPr>
        <p:spPr>
          <a:xfrm>
            <a:off x="5317839" y="4858232"/>
            <a:ext cx="1094401" cy="923330"/>
          </a:xfrm>
          <a:prstGeom prst="rect">
            <a:avLst/>
          </a:prstGeom>
          <a:noFill/>
        </p:spPr>
        <p:txBody>
          <a:bodyPr wrap="square" rtlCol="0">
            <a:spAutoFit/>
          </a:bodyPr>
          <a:lstStyle/>
          <a:p>
            <a:r>
              <a:rPr lang="en-US" altLang="ko-KR" sz="5400" dirty="0">
                <a:solidFill>
                  <a:srgbClr val="FFF1CA"/>
                </a:solidFill>
                <a:latin typeface="KoPub돋움체 Bold" panose="00000800000000000000" pitchFamily="2" charset="-127"/>
                <a:ea typeface="KoPub돋움체 Bold" panose="00000800000000000000" pitchFamily="2" charset="-127"/>
              </a:rPr>
              <a:t>03</a:t>
            </a:r>
            <a:endParaRPr lang="ko-KR" altLang="en-US" sz="5400" dirty="0">
              <a:solidFill>
                <a:srgbClr val="FFF1CA"/>
              </a:solidFill>
              <a:latin typeface="KoPub돋움체 Bold" panose="00000800000000000000" pitchFamily="2" charset="-127"/>
              <a:ea typeface="KoPub돋움체 Bold" panose="00000800000000000000" pitchFamily="2" charset="-127"/>
            </a:endParaRPr>
          </a:p>
        </p:txBody>
      </p:sp>
      <p:sp>
        <p:nvSpPr>
          <p:cNvPr id="16" name="TextBox 15">
            <a:extLst>
              <a:ext uri="{FF2B5EF4-FFF2-40B4-BE49-F238E27FC236}">
                <a16:creationId xmlns:a16="http://schemas.microsoft.com/office/drawing/2014/main" id="{2163041F-4F3C-422A-97DA-B7E3966F1EA2}"/>
              </a:ext>
            </a:extLst>
          </p:cNvPr>
          <p:cNvSpPr txBox="1"/>
          <p:nvPr/>
        </p:nvSpPr>
        <p:spPr>
          <a:xfrm>
            <a:off x="6906081" y="1573705"/>
            <a:ext cx="4911384" cy="923330"/>
          </a:xfrm>
          <a:prstGeom prst="rect">
            <a:avLst/>
          </a:prstGeom>
          <a:noFill/>
        </p:spPr>
        <p:txBody>
          <a:bodyPr wrap="square" rtlCol="0">
            <a:spAutoFit/>
          </a:bodyPr>
          <a:lstStyle/>
          <a:p>
            <a:r>
              <a:rPr lang="en-US" altLang="ko-KR" dirty="0">
                <a:solidFill>
                  <a:schemeClr val="bg1">
                    <a:lumMod val="50000"/>
                  </a:schemeClr>
                </a:solidFill>
              </a:rPr>
              <a:t>- Computer vision</a:t>
            </a:r>
            <a:r>
              <a:rPr lang="ko-KR" altLang="en-US" dirty="0">
                <a:solidFill>
                  <a:schemeClr val="bg1">
                    <a:lumMod val="50000"/>
                  </a:schemeClr>
                </a:solidFill>
              </a:rPr>
              <a:t>의 </a:t>
            </a:r>
            <a:r>
              <a:rPr lang="en-US" altLang="ko-KR" dirty="0">
                <a:solidFill>
                  <a:schemeClr val="bg1">
                    <a:lumMod val="50000"/>
                  </a:schemeClr>
                </a:solidFill>
              </a:rPr>
              <a:t>human pose estimation</a:t>
            </a:r>
          </a:p>
          <a:p>
            <a:r>
              <a:rPr lang="en-US" altLang="ko-KR" dirty="0">
                <a:solidFill>
                  <a:schemeClr val="bg1">
                    <a:lumMod val="50000"/>
                  </a:schemeClr>
                </a:solidFill>
              </a:rPr>
              <a:t>  </a:t>
            </a:r>
            <a:r>
              <a:rPr lang="ko-KR" altLang="en-US" dirty="0">
                <a:solidFill>
                  <a:schemeClr val="bg1">
                    <a:lumMod val="50000"/>
                  </a:schemeClr>
                </a:solidFill>
              </a:rPr>
              <a:t>기술을 통하여 정확한 자세 분석 가능</a:t>
            </a:r>
            <a:endParaRPr lang="en-US" altLang="ko-KR" dirty="0">
              <a:solidFill>
                <a:schemeClr val="bg1">
                  <a:lumMod val="50000"/>
                </a:schemeClr>
              </a:solidFill>
            </a:endParaRPr>
          </a:p>
          <a:p>
            <a:r>
              <a:rPr lang="en-US" altLang="ko-KR" dirty="0">
                <a:solidFill>
                  <a:schemeClr val="bg1">
                    <a:lumMod val="50000"/>
                  </a:schemeClr>
                </a:solidFill>
              </a:rPr>
              <a:t>- </a:t>
            </a:r>
            <a:r>
              <a:rPr lang="ko-KR" altLang="en-US" dirty="0">
                <a:solidFill>
                  <a:schemeClr val="bg1">
                    <a:lumMod val="50000"/>
                  </a:schemeClr>
                </a:solidFill>
              </a:rPr>
              <a:t>녹화된 선수의 자세와 비교 분석 가능</a:t>
            </a:r>
            <a:endParaRPr lang="en-US" altLang="ko-KR" dirty="0">
              <a:solidFill>
                <a:schemeClr val="bg1">
                  <a:lumMod val="50000"/>
                </a:schemeClr>
              </a:solidFill>
            </a:endParaRPr>
          </a:p>
        </p:txBody>
      </p:sp>
      <p:sp>
        <p:nvSpPr>
          <p:cNvPr id="27" name="TextBox 26">
            <a:extLst>
              <a:ext uri="{FF2B5EF4-FFF2-40B4-BE49-F238E27FC236}">
                <a16:creationId xmlns:a16="http://schemas.microsoft.com/office/drawing/2014/main" id="{7969891D-E1A4-4BAC-B6F2-8F094E7BC6EA}"/>
              </a:ext>
            </a:extLst>
          </p:cNvPr>
          <p:cNvSpPr txBox="1"/>
          <p:nvPr/>
        </p:nvSpPr>
        <p:spPr>
          <a:xfrm>
            <a:off x="6940863" y="3287564"/>
            <a:ext cx="4911384" cy="923330"/>
          </a:xfrm>
          <a:prstGeom prst="rect">
            <a:avLst/>
          </a:prstGeom>
          <a:noFill/>
        </p:spPr>
        <p:txBody>
          <a:bodyPr wrap="square" rtlCol="0">
            <a:spAutoFit/>
          </a:bodyPr>
          <a:lstStyle/>
          <a:p>
            <a:pPr marL="285750" indent="-285750">
              <a:buFontTx/>
              <a:buChar char="-"/>
            </a:pPr>
            <a:r>
              <a:rPr lang="ko-KR" altLang="en-US" dirty="0">
                <a:solidFill>
                  <a:schemeClr val="bg1">
                    <a:lumMod val="50000"/>
                  </a:schemeClr>
                </a:solidFill>
              </a:rPr>
              <a:t>동작감지센서를 활용하여 원하는 타이밍에  셔틀콕 발사</a:t>
            </a:r>
            <a:endParaRPr lang="en-US" altLang="ko-KR" dirty="0">
              <a:solidFill>
                <a:schemeClr val="bg1">
                  <a:lumMod val="50000"/>
                </a:schemeClr>
              </a:solidFill>
            </a:endParaRPr>
          </a:p>
          <a:p>
            <a:r>
              <a:rPr lang="en-US" altLang="ko-KR" dirty="0">
                <a:solidFill>
                  <a:schemeClr val="bg1">
                    <a:lumMod val="50000"/>
                  </a:schemeClr>
                </a:solidFill>
              </a:rPr>
              <a:t>-  </a:t>
            </a:r>
            <a:r>
              <a:rPr lang="ko-KR" altLang="en-US" dirty="0">
                <a:solidFill>
                  <a:schemeClr val="bg1">
                    <a:lumMod val="50000"/>
                  </a:schemeClr>
                </a:solidFill>
              </a:rPr>
              <a:t>준비자세를 취하면 셔틀콕 발사</a:t>
            </a:r>
            <a:endParaRPr lang="en-US" altLang="ko-KR" dirty="0">
              <a:solidFill>
                <a:schemeClr val="bg1">
                  <a:lumMod val="50000"/>
                </a:schemeClr>
              </a:solidFill>
            </a:endParaRPr>
          </a:p>
        </p:txBody>
      </p:sp>
      <p:sp>
        <p:nvSpPr>
          <p:cNvPr id="28" name="TextBox 27">
            <a:extLst>
              <a:ext uri="{FF2B5EF4-FFF2-40B4-BE49-F238E27FC236}">
                <a16:creationId xmlns:a16="http://schemas.microsoft.com/office/drawing/2014/main" id="{8839B311-CFA2-403C-9C35-7472A63CFB8C}"/>
              </a:ext>
            </a:extLst>
          </p:cNvPr>
          <p:cNvSpPr txBox="1"/>
          <p:nvPr/>
        </p:nvSpPr>
        <p:spPr>
          <a:xfrm>
            <a:off x="6871299" y="4842274"/>
            <a:ext cx="4980948" cy="923330"/>
          </a:xfrm>
          <a:prstGeom prst="rect">
            <a:avLst/>
          </a:prstGeom>
          <a:noFill/>
        </p:spPr>
        <p:txBody>
          <a:bodyPr wrap="square" rtlCol="0">
            <a:spAutoFit/>
          </a:bodyPr>
          <a:lstStyle/>
          <a:p>
            <a:pPr marL="285750" indent="-285750">
              <a:buFontTx/>
              <a:buChar char="-"/>
            </a:pPr>
            <a:r>
              <a:rPr lang="ko-KR" altLang="en-US" dirty="0" err="1">
                <a:solidFill>
                  <a:schemeClr val="bg1">
                    <a:lumMod val="50000"/>
                  </a:schemeClr>
                </a:solidFill>
              </a:rPr>
              <a:t>다관절</a:t>
            </a:r>
            <a:r>
              <a:rPr lang="ko-KR" altLang="en-US" dirty="0">
                <a:solidFill>
                  <a:schemeClr val="bg1">
                    <a:lumMod val="50000"/>
                  </a:schemeClr>
                </a:solidFill>
              </a:rPr>
              <a:t> 구조의 팔을 이용하여 수동으로    원하는 위치에서 발사 가능</a:t>
            </a:r>
            <a:endParaRPr lang="en-US" altLang="ko-KR" dirty="0">
              <a:solidFill>
                <a:schemeClr val="bg1">
                  <a:lumMod val="50000"/>
                </a:schemeClr>
              </a:solidFill>
            </a:endParaRPr>
          </a:p>
          <a:p>
            <a:pPr marL="285750" indent="-285750">
              <a:buFontTx/>
              <a:buChar char="-"/>
            </a:pPr>
            <a:r>
              <a:rPr lang="ko-KR" altLang="en-US" dirty="0">
                <a:solidFill>
                  <a:schemeClr val="bg1">
                    <a:lumMod val="50000"/>
                  </a:schemeClr>
                </a:solidFill>
              </a:rPr>
              <a:t>회전볼을 이용하여 방향전환 용이</a:t>
            </a:r>
          </a:p>
        </p:txBody>
      </p:sp>
      <p:sp>
        <p:nvSpPr>
          <p:cNvPr id="32" name="사각형: 둥근 모서리 31">
            <a:extLst>
              <a:ext uri="{FF2B5EF4-FFF2-40B4-BE49-F238E27FC236}">
                <a16:creationId xmlns:a16="http://schemas.microsoft.com/office/drawing/2014/main" id="{50EE024D-5937-41C2-A25C-1886E4F80724}"/>
              </a:ext>
            </a:extLst>
          </p:cNvPr>
          <p:cNvSpPr/>
          <p:nvPr/>
        </p:nvSpPr>
        <p:spPr>
          <a:xfrm>
            <a:off x="6868435" y="1441639"/>
            <a:ext cx="4911384" cy="1255598"/>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B993681E-2D80-44FE-B367-370A2244CB45}"/>
              </a:ext>
            </a:extLst>
          </p:cNvPr>
          <p:cNvSpPr/>
          <p:nvPr/>
        </p:nvSpPr>
        <p:spPr>
          <a:xfrm>
            <a:off x="6868435" y="4676140"/>
            <a:ext cx="4911384" cy="1255598"/>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884FFF91-F7DA-49A7-A4AB-55D9E5D76B5C}"/>
              </a:ext>
            </a:extLst>
          </p:cNvPr>
          <p:cNvSpPr/>
          <p:nvPr/>
        </p:nvSpPr>
        <p:spPr>
          <a:xfrm>
            <a:off x="6868435" y="3113038"/>
            <a:ext cx="4911384" cy="1255598"/>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B8512629-B20D-483A-BFE6-5025F9D4194A}"/>
              </a:ext>
            </a:extLst>
          </p:cNvPr>
          <p:cNvSpPr txBox="1"/>
          <p:nvPr/>
        </p:nvSpPr>
        <p:spPr>
          <a:xfrm>
            <a:off x="3901230" y="244750"/>
            <a:ext cx="8097088" cy="830997"/>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sym typeface="Wingdings" panose="05000000000000000000" pitchFamily="2" charset="2"/>
              </a:rPr>
              <a:t>포즈 분석과 셔틀콕 발사기는 어떻게 상호 연관되는지</a:t>
            </a:r>
            <a:r>
              <a:rPr lang="en-US" altLang="ko-KR" sz="2400" dirty="0">
                <a:solidFill>
                  <a:srgbClr val="FF0000"/>
                </a:solidFill>
                <a:sym typeface="Wingdings" panose="05000000000000000000" pitchFamily="2" charset="2"/>
              </a:rPr>
              <a:t>?</a:t>
            </a:r>
          </a:p>
          <a:p>
            <a:r>
              <a:rPr lang="ko-KR" altLang="en-US" sz="2400" dirty="0">
                <a:solidFill>
                  <a:srgbClr val="FF0000"/>
                </a:solidFill>
                <a:sym typeface="Wingdings" panose="05000000000000000000" pitchFamily="2" charset="2"/>
              </a:rPr>
              <a:t>일단 아이디어는 전달되었음</a:t>
            </a:r>
            <a:r>
              <a:rPr lang="en-US" altLang="ko-KR" sz="2400" dirty="0">
                <a:solidFill>
                  <a:srgbClr val="FF0000"/>
                </a:solidFill>
                <a:sym typeface="Wingdings" panose="05000000000000000000" pitchFamily="2" charset="2"/>
              </a:rPr>
              <a:t>.</a:t>
            </a:r>
            <a:endParaRPr lang="ko-KR" altLang="en-US" sz="2400" dirty="0">
              <a:solidFill>
                <a:srgbClr val="FF0000"/>
              </a:solidFill>
            </a:endParaRPr>
          </a:p>
        </p:txBody>
      </p:sp>
    </p:spTree>
    <p:extLst>
      <p:ext uri="{BB962C8B-B14F-4D97-AF65-F5344CB8AC3E}">
        <p14:creationId xmlns:p14="http://schemas.microsoft.com/office/powerpoint/2010/main" val="103108712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6FFA82C8-4D9A-4424-BBE3-C584052AD04C}"/>
              </a:ext>
            </a:extLst>
          </p:cNvPr>
          <p:cNvSpPr/>
          <p:nvPr/>
        </p:nvSpPr>
        <p:spPr>
          <a:xfrm>
            <a:off x="457200" y="1075894"/>
            <a:ext cx="1215957" cy="38797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233267" y="783370"/>
            <a:ext cx="11423114" cy="0"/>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AB52940-F1F1-4FDD-9DA7-11AFF1B64963}"/>
              </a:ext>
            </a:extLst>
          </p:cNvPr>
          <p:cNvSpPr txBox="1"/>
          <p:nvPr/>
        </p:nvSpPr>
        <p:spPr>
          <a:xfrm>
            <a:off x="156751" y="261257"/>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배경 및 필요성</a:t>
            </a:r>
          </a:p>
        </p:txBody>
      </p:sp>
      <p:pic>
        <p:nvPicPr>
          <p:cNvPr id="4" name="그림 3">
            <a:extLst>
              <a:ext uri="{FF2B5EF4-FFF2-40B4-BE49-F238E27FC236}">
                <a16:creationId xmlns:a16="http://schemas.microsoft.com/office/drawing/2014/main" id="{DCA244EE-D21C-47AB-99DA-1ECC48026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66" y="2223458"/>
            <a:ext cx="4948333" cy="3116499"/>
          </a:xfrm>
          <a:prstGeom prst="rect">
            <a:avLst/>
          </a:prstGeom>
        </p:spPr>
      </p:pic>
      <p:sp>
        <p:nvSpPr>
          <p:cNvPr id="5" name="TextBox 4">
            <a:extLst>
              <a:ext uri="{FF2B5EF4-FFF2-40B4-BE49-F238E27FC236}">
                <a16:creationId xmlns:a16="http://schemas.microsoft.com/office/drawing/2014/main" id="{D8A0F32F-C9B1-433B-9B9F-FEA906522B97}"/>
              </a:ext>
            </a:extLst>
          </p:cNvPr>
          <p:cNvSpPr txBox="1"/>
          <p:nvPr/>
        </p:nvSpPr>
        <p:spPr>
          <a:xfrm>
            <a:off x="457200" y="1094536"/>
            <a:ext cx="2000250" cy="369332"/>
          </a:xfrm>
          <a:prstGeom prst="rect">
            <a:avLst/>
          </a:prstGeom>
          <a:noFill/>
        </p:spPr>
        <p:txBody>
          <a:bodyPr wrap="square" rtlCol="0">
            <a:spAutoFit/>
          </a:bodyPr>
          <a:lstStyle/>
          <a:p>
            <a:r>
              <a:rPr lang="ko-KR" altLang="en-US" dirty="0">
                <a:solidFill>
                  <a:srgbClr val="6AD3AA"/>
                </a:solidFill>
                <a:latin typeface="휴먼둥근헤드라인" panose="02030504000101010101" pitchFamily="18" charset="-127"/>
                <a:ea typeface="휴먼둥근헤드라인" panose="02030504000101010101" pitchFamily="18" charset="-127"/>
              </a:rPr>
              <a:t>시장 측면</a:t>
            </a:r>
          </a:p>
        </p:txBody>
      </p:sp>
      <p:sp>
        <p:nvSpPr>
          <p:cNvPr id="11" name="TextBox 10">
            <a:extLst>
              <a:ext uri="{FF2B5EF4-FFF2-40B4-BE49-F238E27FC236}">
                <a16:creationId xmlns:a16="http://schemas.microsoft.com/office/drawing/2014/main" id="{41AC3CE5-B12E-478E-AC5B-A877C7233B8C}"/>
              </a:ext>
            </a:extLst>
          </p:cNvPr>
          <p:cNvSpPr txBox="1"/>
          <p:nvPr/>
        </p:nvSpPr>
        <p:spPr>
          <a:xfrm>
            <a:off x="457200" y="1802917"/>
            <a:ext cx="2101174"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1-1.</a:t>
            </a:r>
            <a:r>
              <a:rPr lang="ko-KR" altLang="en-US" dirty="0">
                <a:solidFill>
                  <a:srgbClr val="6AD3AA"/>
                </a:solidFill>
                <a:latin typeface="휴먼둥근헤드라인" panose="02030504000101010101" pitchFamily="18" charset="-127"/>
                <a:ea typeface="휴먼둥근헤드라인" panose="02030504000101010101" pitchFamily="18" charset="-127"/>
              </a:rPr>
              <a:t> 동호인 인구</a:t>
            </a:r>
          </a:p>
        </p:txBody>
      </p:sp>
      <p:sp>
        <p:nvSpPr>
          <p:cNvPr id="12" name="TextBox 11">
            <a:extLst>
              <a:ext uri="{FF2B5EF4-FFF2-40B4-BE49-F238E27FC236}">
                <a16:creationId xmlns:a16="http://schemas.microsoft.com/office/drawing/2014/main" id="{3A33A8FF-09D9-4554-86A3-DE6A7084262C}"/>
              </a:ext>
            </a:extLst>
          </p:cNvPr>
          <p:cNvSpPr txBox="1"/>
          <p:nvPr/>
        </p:nvSpPr>
        <p:spPr>
          <a:xfrm>
            <a:off x="5588237" y="1678700"/>
            <a:ext cx="3446826"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1-2.</a:t>
            </a:r>
            <a:r>
              <a:rPr lang="ko-KR" altLang="en-US" dirty="0">
                <a:solidFill>
                  <a:srgbClr val="6AD3AA"/>
                </a:solidFill>
                <a:latin typeface="휴먼둥근헤드라인" panose="02030504000101010101" pitchFamily="18" charset="-127"/>
                <a:ea typeface="휴먼둥근헤드라인" panose="02030504000101010101" pitchFamily="18" charset="-127"/>
              </a:rPr>
              <a:t> 미디어 노출</a:t>
            </a:r>
          </a:p>
        </p:txBody>
      </p:sp>
      <p:pic>
        <p:nvPicPr>
          <p:cNvPr id="13" name="그림 12" descr="텍스트이(가) 표시된 사진&#10;&#10;자동 생성된 설명">
            <a:extLst>
              <a:ext uri="{FF2B5EF4-FFF2-40B4-BE49-F238E27FC236}">
                <a16:creationId xmlns:a16="http://schemas.microsoft.com/office/drawing/2014/main" id="{8D37BA2A-3120-4FCD-BC5A-A9BC5CCE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063" y="2239911"/>
            <a:ext cx="2186299" cy="2186299"/>
          </a:xfrm>
          <a:prstGeom prst="rect">
            <a:avLst/>
          </a:prstGeom>
        </p:spPr>
      </p:pic>
      <p:pic>
        <p:nvPicPr>
          <p:cNvPr id="15" name="그림 14" descr="텍스트, 사람, 가장, 플레이어이(가) 표시된 사진&#10;&#10;자동 생성된 설명">
            <a:extLst>
              <a:ext uri="{FF2B5EF4-FFF2-40B4-BE49-F238E27FC236}">
                <a16:creationId xmlns:a16="http://schemas.microsoft.com/office/drawing/2014/main" id="{13A0AB83-C567-4AD7-83C4-47FF64CADA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162" y="2239912"/>
            <a:ext cx="2071381" cy="2939388"/>
          </a:xfrm>
          <a:prstGeom prst="rect">
            <a:avLst/>
          </a:prstGeom>
        </p:spPr>
      </p:pic>
      <p:pic>
        <p:nvPicPr>
          <p:cNvPr id="19" name="그림 18">
            <a:extLst>
              <a:ext uri="{FF2B5EF4-FFF2-40B4-BE49-F238E27FC236}">
                <a16:creationId xmlns:a16="http://schemas.microsoft.com/office/drawing/2014/main" id="{0421D771-EC4E-47B3-96C6-A3C2580097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7370" y="2324725"/>
            <a:ext cx="2056175" cy="2056175"/>
          </a:xfrm>
          <a:prstGeom prst="rect">
            <a:avLst/>
          </a:prstGeom>
        </p:spPr>
      </p:pic>
      <p:sp>
        <p:nvSpPr>
          <p:cNvPr id="14" name="TextBox 13">
            <a:extLst>
              <a:ext uri="{FF2B5EF4-FFF2-40B4-BE49-F238E27FC236}">
                <a16:creationId xmlns:a16="http://schemas.microsoft.com/office/drawing/2014/main" id="{3F3CAD77-770F-4556-96BB-D08BB51950D0}"/>
              </a:ext>
            </a:extLst>
          </p:cNvPr>
          <p:cNvSpPr txBox="1"/>
          <p:nvPr/>
        </p:nvSpPr>
        <p:spPr>
          <a:xfrm>
            <a:off x="3150036" y="487016"/>
            <a:ext cx="6789038" cy="461665"/>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sym typeface="Wingdings" panose="05000000000000000000" pitchFamily="2" charset="2"/>
              </a:rPr>
              <a:t>배드민턴 산업에서 셔틀콕 발사기의 비중은</a:t>
            </a:r>
            <a:r>
              <a:rPr lang="en-US" altLang="ko-KR" sz="2400" dirty="0">
                <a:solidFill>
                  <a:srgbClr val="FF0000"/>
                </a:solidFill>
                <a:sym typeface="Wingdings" panose="05000000000000000000" pitchFamily="2" charset="2"/>
              </a:rPr>
              <a:t>??</a:t>
            </a:r>
            <a:endParaRPr lang="ko-KR" altLang="en-US" sz="2400" dirty="0">
              <a:solidFill>
                <a:srgbClr val="FF0000"/>
              </a:solidFill>
            </a:endParaRPr>
          </a:p>
        </p:txBody>
      </p:sp>
    </p:spTree>
    <p:extLst>
      <p:ext uri="{BB962C8B-B14F-4D97-AF65-F5344CB8AC3E}">
        <p14:creationId xmlns:p14="http://schemas.microsoft.com/office/powerpoint/2010/main" val="364877651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사각형: 둥근 모서리 61">
            <a:extLst>
              <a:ext uri="{FF2B5EF4-FFF2-40B4-BE49-F238E27FC236}">
                <a16:creationId xmlns:a16="http://schemas.microsoft.com/office/drawing/2014/main" id="{4AFAD0E0-2606-4BEE-90C3-CE8C5A7DE951}"/>
              </a:ext>
            </a:extLst>
          </p:cNvPr>
          <p:cNvSpPr/>
          <p:nvPr/>
        </p:nvSpPr>
        <p:spPr>
          <a:xfrm>
            <a:off x="5633727" y="1084468"/>
            <a:ext cx="1432634" cy="38797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flipV="1">
            <a:off x="233267" y="722922"/>
            <a:ext cx="11387233" cy="60448"/>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AB52940-F1F1-4FDD-9DA7-11AFF1B64963}"/>
              </a:ext>
            </a:extLst>
          </p:cNvPr>
          <p:cNvSpPr txBox="1"/>
          <p:nvPr/>
        </p:nvSpPr>
        <p:spPr>
          <a:xfrm>
            <a:off x="156751" y="261257"/>
            <a:ext cx="3360889" cy="461665"/>
          </a:xfrm>
          <a:prstGeom prst="rect">
            <a:avLst/>
          </a:prstGeom>
          <a:noFill/>
        </p:spPr>
        <p:txBody>
          <a:bodyPr wrap="square" rtlCol="0">
            <a:spAutoFit/>
          </a:bodyPr>
          <a:lstStyle/>
          <a:p>
            <a:r>
              <a:rPr lang="ko-KR" altLang="en-US" sz="2400" b="1">
                <a:solidFill>
                  <a:srgbClr val="6AD3AA"/>
                </a:solidFill>
                <a:ea typeface="KoPub돋움체 Bold" panose="00000800000000000000"/>
              </a:rPr>
              <a:t>배경 및 필요성</a:t>
            </a:r>
            <a:endParaRPr lang="ko-KR" altLang="en-US" sz="2400" b="1" dirty="0">
              <a:solidFill>
                <a:srgbClr val="6AD3AA"/>
              </a:solidFill>
              <a:ea typeface="KoPub돋움체 Bold" panose="00000800000000000000"/>
            </a:endParaRPr>
          </a:p>
        </p:txBody>
      </p:sp>
      <p:sp>
        <p:nvSpPr>
          <p:cNvPr id="34" name="TextBox 33">
            <a:extLst>
              <a:ext uri="{FF2B5EF4-FFF2-40B4-BE49-F238E27FC236}">
                <a16:creationId xmlns:a16="http://schemas.microsoft.com/office/drawing/2014/main" id="{152E2297-0C61-4A07-9265-AE10433C994E}"/>
              </a:ext>
            </a:extLst>
          </p:cNvPr>
          <p:cNvSpPr txBox="1"/>
          <p:nvPr/>
        </p:nvSpPr>
        <p:spPr>
          <a:xfrm>
            <a:off x="5602786" y="1096755"/>
            <a:ext cx="4330976" cy="369332"/>
          </a:xfrm>
          <a:prstGeom prst="rect">
            <a:avLst/>
          </a:prstGeom>
          <a:noFill/>
        </p:spPr>
        <p:txBody>
          <a:bodyPr wrap="square" rtlCol="0">
            <a:spAutoFit/>
          </a:bodyPr>
          <a:lstStyle/>
          <a:p>
            <a:r>
              <a:rPr lang="ko-KR" altLang="en-US" dirty="0">
                <a:solidFill>
                  <a:srgbClr val="6AD3AA"/>
                </a:solidFill>
                <a:latin typeface="휴먼둥근헤드라인" panose="02030504000101010101" pitchFamily="18" charset="-127"/>
                <a:ea typeface="휴먼둥근헤드라인" panose="02030504000101010101" pitchFamily="18" charset="-127"/>
              </a:rPr>
              <a:t>사용자 측면 </a:t>
            </a:r>
            <a:r>
              <a:rPr lang="en-US" altLang="ko-KR" dirty="0">
                <a:solidFill>
                  <a:srgbClr val="6AD3AA"/>
                </a:solidFill>
                <a:latin typeface="휴먼둥근헤드라인" panose="02030504000101010101" pitchFamily="18" charset="-127"/>
                <a:ea typeface="휴먼둥근헤드라인" panose="02030504000101010101" pitchFamily="18" charset="-127"/>
              </a:rPr>
              <a:t>(</a:t>
            </a:r>
            <a:r>
              <a:rPr lang="ko-KR" altLang="en-US" dirty="0">
                <a:solidFill>
                  <a:srgbClr val="6AD3AA"/>
                </a:solidFill>
                <a:latin typeface="휴먼둥근헤드라인" panose="02030504000101010101" pitchFamily="18" charset="-127"/>
                <a:ea typeface="휴먼둥근헤드라인" panose="02030504000101010101" pitchFamily="18" charset="-127"/>
              </a:rPr>
              <a:t>지도자와 지도를 </a:t>
            </a:r>
            <a:r>
              <a:rPr lang="ko-KR" altLang="en-US" dirty="0" err="1">
                <a:solidFill>
                  <a:srgbClr val="6AD3AA"/>
                </a:solidFill>
                <a:latin typeface="휴먼둥근헤드라인" panose="02030504000101010101" pitchFamily="18" charset="-127"/>
                <a:ea typeface="휴먼둥근헤드라인" panose="02030504000101010101" pitchFamily="18" charset="-127"/>
              </a:rPr>
              <a:t>받는자</a:t>
            </a:r>
            <a:r>
              <a:rPr lang="en-US" altLang="ko-KR" dirty="0">
                <a:solidFill>
                  <a:srgbClr val="6AD3AA"/>
                </a:solidFill>
                <a:latin typeface="휴먼둥근헤드라인" panose="02030504000101010101" pitchFamily="18" charset="-127"/>
                <a:ea typeface="휴먼둥근헤드라인" panose="02030504000101010101" pitchFamily="18" charset="-127"/>
              </a:rPr>
              <a:t>)</a:t>
            </a:r>
            <a:endParaRPr lang="ko-KR" altLang="en-US" dirty="0">
              <a:solidFill>
                <a:srgbClr val="6AD3AA"/>
              </a:solidFill>
              <a:latin typeface="휴먼둥근헤드라인" panose="02030504000101010101" pitchFamily="18" charset="-127"/>
              <a:ea typeface="휴먼둥근헤드라인" panose="02030504000101010101" pitchFamily="18" charset="-127"/>
            </a:endParaRPr>
          </a:p>
        </p:txBody>
      </p:sp>
      <p:cxnSp>
        <p:nvCxnSpPr>
          <p:cNvPr id="35" name="직선 연결선 34">
            <a:extLst>
              <a:ext uri="{FF2B5EF4-FFF2-40B4-BE49-F238E27FC236}">
                <a16:creationId xmlns:a16="http://schemas.microsoft.com/office/drawing/2014/main" id="{2F4B920F-1DD8-4B18-B408-BF6E5F0E8C10}"/>
              </a:ext>
            </a:extLst>
          </p:cNvPr>
          <p:cNvCxnSpPr>
            <a:cxnSpLocks/>
          </p:cNvCxnSpPr>
          <p:nvPr/>
        </p:nvCxnSpPr>
        <p:spPr>
          <a:xfrm>
            <a:off x="5556799" y="1074013"/>
            <a:ext cx="0" cy="5449558"/>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B33C2E8-2AA8-4984-86B8-662404F1D06F}"/>
              </a:ext>
            </a:extLst>
          </p:cNvPr>
          <p:cNvSpPr txBox="1"/>
          <p:nvPr/>
        </p:nvSpPr>
        <p:spPr>
          <a:xfrm>
            <a:off x="5602788" y="1866771"/>
            <a:ext cx="4330974" cy="923330"/>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2-1 (</a:t>
            </a:r>
            <a:r>
              <a:rPr lang="ko-KR" altLang="en-US" dirty="0">
                <a:solidFill>
                  <a:srgbClr val="6AD3AA"/>
                </a:solidFill>
                <a:latin typeface="휴먼둥근헤드라인" panose="02030504000101010101" pitchFamily="18" charset="-127"/>
                <a:ea typeface="휴먼둥근헤드라인" panose="02030504000101010101" pitchFamily="18" charset="-127"/>
              </a:rPr>
              <a:t>지도자 측면</a:t>
            </a:r>
            <a:r>
              <a:rPr lang="en-US" altLang="ko-KR" dirty="0">
                <a:solidFill>
                  <a:srgbClr val="6AD3AA"/>
                </a:solidFill>
                <a:latin typeface="휴먼둥근헤드라인" panose="02030504000101010101" pitchFamily="18" charset="-127"/>
                <a:ea typeface="휴먼둥근헤드라인" panose="02030504000101010101" pitchFamily="18" charset="-127"/>
              </a:rPr>
              <a:t>)</a:t>
            </a:r>
          </a:p>
          <a:p>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r>
              <a:rPr lang="en-US" altLang="ko-KR" dirty="0">
                <a:latin typeface="배달의민족 도현"/>
                <a:ea typeface="KoPub돋움체 Bold" panose="00000800000000000000"/>
              </a:rPr>
              <a:t>- </a:t>
            </a:r>
            <a:r>
              <a:rPr lang="ko-KR" altLang="en-US" dirty="0">
                <a:solidFill>
                  <a:schemeClr val="bg1">
                    <a:lumMod val="50000"/>
                  </a:schemeClr>
                </a:solidFill>
                <a:latin typeface="배달의민족 도현"/>
                <a:ea typeface="KoPub돋움체 Bold" panose="00000800000000000000"/>
              </a:rPr>
              <a:t>잦은 레슨으로 피로 누적이 심각함</a:t>
            </a:r>
            <a:r>
              <a:rPr lang="en-US" altLang="ko-KR" dirty="0">
                <a:latin typeface="배달의민족 도현"/>
                <a:ea typeface="휴먼둥근헤드라인" panose="02030504000101010101" pitchFamily="18" charset="-127"/>
              </a:rPr>
              <a:t>.</a:t>
            </a:r>
            <a:endParaRPr lang="ko-KR" altLang="en-US" dirty="0">
              <a:latin typeface="배달의민족 도현"/>
              <a:ea typeface="휴먼둥근헤드라인" panose="02030504000101010101" pitchFamily="18" charset="-127"/>
            </a:endParaRPr>
          </a:p>
        </p:txBody>
      </p:sp>
      <p:sp>
        <p:nvSpPr>
          <p:cNvPr id="39" name="TextBox 38">
            <a:extLst>
              <a:ext uri="{FF2B5EF4-FFF2-40B4-BE49-F238E27FC236}">
                <a16:creationId xmlns:a16="http://schemas.microsoft.com/office/drawing/2014/main" id="{A7B0B0A2-2A22-4DC3-9E3B-E0108DC484D3}"/>
              </a:ext>
            </a:extLst>
          </p:cNvPr>
          <p:cNvSpPr txBox="1"/>
          <p:nvPr/>
        </p:nvSpPr>
        <p:spPr>
          <a:xfrm>
            <a:off x="5602788" y="3047857"/>
            <a:ext cx="6040111" cy="923330"/>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2-2 (</a:t>
            </a:r>
            <a:r>
              <a:rPr lang="ko-KR" altLang="en-US" dirty="0">
                <a:solidFill>
                  <a:srgbClr val="6AD3AA"/>
                </a:solidFill>
                <a:latin typeface="휴먼둥근헤드라인" panose="02030504000101010101" pitchFamily="18" charset="-127"/>
                <a:ea typeface="휴먼둥근헤드라인" panose="02030504000101010101" pitchFamily="18" charset="-127"/>
              </a:rPr>
              <a:t>지도를 </a:t>
            </a:r>
            <a:r>
              <a:rPr lang="ko-KR" altLang="en-US" dirty="0" err="1">
                <a:solidFill>
                  <a:srgbClr val="6AD3AA"/>
                </a:solidFill>
                <a:latin typeface="휴먼둥근헤드라인" panose="02030504000101010101" pitchFamily="18" charset="-127"/>
                <a:ea typeface="휴먼둥근헤드라인" panose="02030504000101010101" pitchFamily="18" charset="-127"/>
              </a:rPr>
              <a:t>받는자</a:t>
            </a:r>
            <a:r>
              <a:rPr lang="ko-KR" altLang="en-US" dirty="0">
                <a:solidFill>
                  <a:srgbClr val="6AD3AA"/>
                </a:solidFill>
                <a:latin typeface="휴먼둥근헤드라인" panose="02030504000101010101" pitchFamily="18" charset="-127"/>
                <a:ea typeface="휴먼둥근헤드라인" panose="02030504000101010101" pitchFamily="18" charset="-127"/>
              </a:rPr>
              <a:t> 측면</a:t>
            </a:r>
            <a:r>
              <a:rPr lang="en-US" altLang="ko-KR" dirty="0">
                <a:solidFill>
                  <a:srgbClr val="6AD3AA"/>
                </a:solidFill>
                <a:latin typeface="휴먼둥근헤드라인" panose="02030504000101010101" pitchFamily="18" charset="-127"/>
                <a:ea typeface="휴먼둥근헤드라인" panose="02030504000101010101" pitchFamily="18" charset="-127"/>
              </a:rPr>
              <a:t>)</a:t>
            </a:r>
          </a:p>
          <a:p>
            <a:endParaRPr lang="en-US" altLang="ko-KR" dirty="0">
              <a:solidFill>
                <a:srgbClr val="6AD3AA"/>
              </a:solidFill>
              <a:latin typeface="휴먼둥근헤드라인" panose="02030504000101010101" pitchFamily="18" charset="-127"/>
              <a:ea typeface="휴먼둥근헤드라인" panose="02030504000101010101" pitchFamily="18" charset="-127"/>
            </a:endParaRPr>
          </a:p>
          <a:p>
            <a:r>
              <a:rPr lang="en-US" altLang="ko-KR" dirty="0">
                <a:latin typeface="휴먼둥근헤드라인" panose="02030504000101010101" pitchFamily="18" charset="-127"/>
                <a:ea typeface="KoPub돋움체 Bold" panose="00000800000000000000"/>
              </a:rPr>
              <a:t>- </a:t>
            </a:r>
            <a:r>
              <a:rPr lang="ko-KR" altLang="en-US" dirty="0">
                <a:solidFill>
                  <a:schemeClr val="bg1">
                    <a:lumMod val="50000"/>
                  </a:schemeClr>
                </a:solidFill>
                <a:latin typeface="배달의민족 도현"/>
                <a:ea typeface="KoPub돋움체 Bold" panose="00000800000000000000"/>
              </a:rPr>
              <a:t>레슨을 받고자 하는 동호인이 많아 대기를 걸고 있음</a:t>
            </a:r>
            <a:r>
              <a:rPr lang="en-US" altLang="ko-KR" dirty="0">
                <a:latin typeface="휴먼둥근헤드라인" panose="02030504000101010101" pitchFamily="18" charset="-127"/>
                <a:ea typeface="KoPub돋움체 Bold" panose="00000800000000000000"/>
              </a:rPr>
              <a:t>.</a:t>
            </a:r>
            <a:endParaRPr lang="ko-KR" altLang="en-US" dirty="0">
              <a:latin typeface="휴먼둥근헤드라인" panose="02030504000101010101" pitchFamily="18" charset="-127"/>
              <a:ea typeface="휴먼둥근헤드라인" panose="02030504000101010101" pitchFamily="18" charset="-127"/>
            </a:endParaRPr>
          </a:p>
        </p:txBody>
      </p:sp>
      <p:sp>
        <p:nvSpPr>
          <p:cNvPr id="40" name="TextBox 39">
            <a:extLst>
              <a:ext uri="{FF2B5EF4-FFF2-40B4-BE49-F238E27FC236}">
                <a16:creationId xmlns:a16="http://schemas.microsoft.com/office/drawing/2014/main" id="{4C3E34FD-0FFC-46B1-9BA9-C1BA117DFF67}"/>
              </a:ext>
            </a:extLst>
          </p:cNvPr>
          <p:cNvSpPr txBox="1"/>
          <p:nvPr/>
        </p:nvSpPr>
        <p:spPr>
          <a:xfrm>
            <a:off x="8546" y="1074013"/>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1-3 </a:t>
            </a:r>
            <a:r>
              <a:rPr lang="ko-KR" altLang="en-US" dirty="0">
                <a:solidFill>
                  <a:srgbClr val="6AD3AA"/>
                </a:solidFill>
                <a:latin typeface="휴먼둥근헤드라인" panose="02030504000101010101" pitchFamily="18" charset="-127"/>
                <a:ea typeface="휴먼둥근헤드라인" panose="02030504000101010101" pitchFamily="18" charset="-127"/>
              </a:rPr>
              <a:t>기존 </a:t>
            </a:r>
            <a:r>
              <a:rPr lang="ko-KR" altLang="en-US" dirty="0" err="1">
                <a:solidFill>
                  <a:srgbClr val="6AD3AA"/>
                </a:solidFill>
                <a:latin typeface="휴먼둥근헤드라인" panose="02030504000101010101" pitchFamily="18" charset="-127"/>
                <a:ea typeface="휴먼둥근헤드라인" panose="02030504000101010101" pitchFamily="18" charset="-127"/>
              </a:rPr>
              <a:t>머신들의</a:t>
            </a:r>
            <a:r>
              <a:rPr lang="ko-KR" altLang="en-US" dirty="0">
                <a:solidFill>
                  <a:srgbClr val="6AD3AA"/>
                </a:solidFill>
                <a:latin typeface="휴먼둥근헤드라인" panose="02030504000101010101" pitchFamily="18" charset="-127"/>
                <a:ea typeface="휴먼둥근헤드라인" panose="02030504000101010101" pitchFamily="18" charset="-127"/>
              </a:rPr>
              <a:t> 가격과 문제점</a:t>
            </a:r>
            <a:endParaRPr lang="ko-KR" altLang="en-US" dirty="0">
              <a:latin typeface="휴먼둥근헤드라인" panose="02030504000101010101" pitchFamily="18" charset="-127"/>
              <a:ea typeface="휴먼둥근헤드라인" panose="02030504000101010101" pitchFamily="18" charset="-127"/>
            </a:endParaRPr>
          </a:p>
        </p:txBody>
      </p:sp>
      <p:pic>
        <p:nvPicPr>
          <p:cNvPr id="42" name="그림 41" descr="텍스트, 스크린샷, 화면이(가) 표시된 사진&#10;&#10;자동 생성된 설명">
            <a:extLst>
              <a:ext uri="{FF2B5EF4-FFF2-40B4-BE49-F238E27FC236}">
                <a16:creationId xmlns:a16="http://schemas.microsoft.com/office/drawing/2014/main" id="{D1D7F3BA-7586-4CB2-8408-87A60CA6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2" y="1597677"/>
            <a:ext cx="5174842" cy="1163574"/>
          </a:xfrm>
          <a:prstGeom prst="rect">
            <a:avLst/>
          </a:prstGeom>
        </p:spPr>
      </p:pic>
      <p:sp>
        <p:nvSpPr>
          <p:cNvPr id="43" name="TextBox 42">
            <a:extLst>
              <a:ext uri="{FF2B5EF4-FFF2-40B4-BE49-F238E27FC236}">
                <a16:creationId xmlns:a16="http://schemas.microsoft.com/office/drawing/2014/main" id="{99E385F9-4C09-4D2C-B991-2EC775A07B99}"/>
              </a:ext>
            </a:extLst>
          </p:cNvPr>
          <p:cNvSpPr txBox="1"/>
          <p:nvPr/>
        </p:nvSpPr>
        <p:spPr>
          <a:xfrm>
            <a:off x="408189" y="5482449"/>
            <a:ext cx="3972225" cy="646331"/>
          </a:xfrm>
          <a:prstGeom prst="rect">
            <a:avLst/>
          </a:prstGeom>
          <a:noFill/>
        </p:spPr>
        <p:txBody>
          <a:bodyPr wrap="square" rtlCol="0">
            <a:spAutoFit/>
          </a:bodyPr>
          <a:lstStyle/>
          <a:p>
            <a:r>
              <a:rPr lang="ko-KR" altLang="en-US" dirty="0">
                <a:solidFill>
                  <a:schemeClr val="bg1">
                    <a:lumMod val="50000"/>
                  </a:schemeClr>
                </a:solidFill>
                <a:latin typeface="배달의민족 도현"/>
              </a:rPr>
              <a:t>저렴한 모델은 </a:t>
            </a:r>
            <a:r>
              <a:rPr lang="en-US" altLang="ko-KR" dirty="0">
                <a:solidFill>
                  <a:schemeClr val="bg1">
                    <a:lumMod val="50000"/>
                  </a:schemeClr>
                </a:solidFill>
                <a:latin typeface="배달의민족 도현"/>
              </a:rPr>
              <a:t>10~70</a:t>
            </a:r>
            <a:r>
              <a:rPr lang="ko-KR" altLang="en-US" dirty="0">
                <a:solidFill>
                  <a:schemeClr val="bg1">
                    <a:lumMod val="50000"/>
                  </a:schemeClr>
                </a:solidFill>
                <a:latin typeface="배달의민족 도현"/>
              </a:rPr>
              <a:t>만원 선</a:t>
            </a:r>
            <a:endParaRPr lang="en-US" altLang="ko-KR" dirty="0">
              <a:solidFill>
                <a:schemeClr val="bg1">
                  <a:lumMod val="50000"/>
                </a:schemeClr>
              </a:solidFill>
              <a:latin typeface="배달의민족 도현"/>
            </a:endParaRPr>
          </a:p>
          <a:p>
            <a:r>
              <a:rPr lang="ko-KR" altLang="en-US" dirty="0">
                <a:solidFill>
                  <a:schemeClr val="bg1">
                    <a:lumMod val="50000"/>
                  </a:schemeClr>
                </a:solidFill>
                <a:latin typeface="배달의민족 도현"/>
              </a:rPr>
              <a:t>셔틀콕을 발사하는 정도만 가능</a:t>
            </a:r>
          </a:p>
        </p:txBody>
      </p:sp>
      <p:sp>
        <p:nvSpPr>
          <p:cNvPr id="44" name="TextBox 43">
            <a:extLst>
              <a:ext uri="{FF2B5EF4-FFF2-40B4-BE49-F238E27FC236}">
                <a16:creationId xmlns:a16="http://schemas.microsoft.com/office/drawing/2014/main" id="{F2AC5C0E-2486-4C0E-AFE6-7E27552C0F47}"/>
              </a:ext>
            </a:extLst>
          </p:cNvPr>
          <p:cNvSpPr txBox="1"/>
          <p:nvPr/>
        </p:nvSpPr>
        <p:spPr>
          <a:xfrm>
            <a:off x="362791" y="2826759"/>
            <a:ext cx="4424976" cy="379633"/>
          </a:xfrm>
          <a:prstGeom prst="rect">
            <a:avLst/>
          </a:prstGeom>
          <a:noFill/>
        </p:spPr>
        <p:txBody>
          <a:bodyPr wrap="square" rtlCol="0">
            <a:spAutoFit/>
          </a:bodyPr>
          <a:lstStyle/>
          <a:p>
            <a:r>
              <a:rPr lang="ko-KR" altLang="en-US" dirty="0">
                <a:solidFill>
                  <a:schemeClr val="bg1">
                    <a:lumMod val="50000"/>
                  </a:schemeClr>
                </a:solidFill>
                <a:latin typeface="배달의민족 도현"/>
              </a:rPr>
              <a:t>기능이 너무 많고 복잡함</a:t>
            </a:r>
            <a:r>
              <a:rPr lang="en-US" altLang="ko-KR" dirty="0">
                <a:latin typeface="배달의민족 도현"/>
              </a:rPr>
              <a:t>.</a:t>
            </a:r>
            <a:endParaRPr lang="ko-KR" altLang="en-US" dirty="0">
              <a:latin typeface="배달의민족 도현"/>
            </a:endParaRPr>
          </a:p>
        </p:txBody>
      </p:sp>
      <p:pic>
        <p:nvPicPr>
          <p:cNvPr id="46" name="그림 45" descr="텍스트이(가) 표시된 사진&#10;&#10;자동 생성된 설명">
            <a:extLst>
              <a:ext uri="{FF2B5EF4-FFF2-40B4-BE49-F238E27FC236}">
                <a16:creationId xmlns:a16="http://schemas.microsoft.com/office/drawing/2014/main" id="{A8BE0032-AD9C-406B-9353-C6EF973D0D1B}"/>
              </a:ext>
            </a:extLst>
          </p:cNvPr>
          <p:cNvPicPr>
            <a:picLocks noChangeAspect="1"/>
          </p:cNvPicPr>
          <p:nvPr/>
        </p:nvPicPr>
        <p:blipFill rotWithShape="1">
          <a:blip r:embed="rId4">
            <a:extLst>
              <a:ext uri="{28A0092B-C50C-407E-A947-70E740481C1C}">
                <a14:useLocalDpi xmlns:a14="http://schemas.microsoft.com/office/drawing/2010/main" val="0"/>
              </a:ext>
            </a:extLst>
          </a:blip>
          <a:srcRect l="-99" t="30001" r="-1"/>
          <a:stretch/>
        </p:blipFill>
        <p:spPr>
          <a:xfrm>
            <a:off x="233267" y="3468603"/>
            <a:ext cx="4069692" cy="1923262"/>
          </a:xfrm>
          <a:prstGeom prst="rect">
            <a:avLst/>
          </a:prstGeom>
        </p:spPr>
      </p:pic>
      <p:cxnSp>
        <p:nvCxnSpPr>
          <p:cNvPr id="49" name="직선 화살표 연결선 48">
            <a:extLst>
              <a:ext uri="{FF2B5EF4-FFF2-40B4-BE49-F238E27FC236}">
                <a16:creationId xmlns:a16="http://schemas.microsoft.com/office/drawing/2014/main" id="{8AA502C2-A587-45FC-A714-BB1585EF1F0E}"/>
              </a:ext>
            </a:extLst>
          </p:cNvPr>
          <p:cNvCxnSpPr/>
          <p:nvPr/>
        </p:nvCxnSpPr>
        <p:spPr>
          <a:xfrm>
            <a:off x="5890834" y="5576270"/>
            <a:ext cx="3699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796E356-4746-4842-A319-003FC7C47980}"/>
              </a:ext>
            </a:extLst>
          </p:cNvPr>
          <p:cNvCxnSpPr/>
          <p:nvPr/>
        </p:nvCxnSpPr>
        <p:spPr>
          <a:xfrm flipV="1">
            <a:off x="7771515" y="4562096"/>
            <a:ext cx="0" cy="212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B81C450-419E-4A8F-A864-E5B9B9C0EACF}"/>
              </a:ext>
            </a:extLst>
          </p:cNvPr>
          <p:cNvSpPr txBox="1"/>
          <p:nvPr/>
        </p:nvSpPr>
        <p:spPr>
          <a:xfrm>
            <a:off x="9590587" y="5299245"/>
            <a:ext cx="752489" cy="646331"/>
          </a:xfrm>
          <a:prstGeom prst="rect">
            <a:avLst/>
          </a:prstGeom>
          <a:noFill/>
        </p:spPr>
        <p:txBody>
          <a:bodyPr wrap="square" rtlCol="0">
            <a:spAutoFit/>
          </a:bodyPr>
          <a:lstStyle/>
          <a:p>
            <a:r>
              <a:rPr lang="ko-KR" altLang="en-US" dirty="0"/>
              <a:t> 가격 </a:t>
            </a:r>
            <a:r>
              <a:rPr lang="en-US" altLang="ko-KR" dirty="0"/>
              <a:t>(</a:t>
            </a:r>
            <a:r>
              <a:rPr lang="ko-KR" altLang="en-US" dirty="0"/>
              <a:t>저렴</a:t>
            </a:r>
            <a:r>
              <a:rPr lang="en-US" altLang="ko-KR" dirty="0"/>
              <a:t>)</a:t>
            </a:r>
            <a:endParaRPr lang="ko-KR" altLang="en-US" dirty="0"/>
          </a:p>
        </p:txBody>
      </p:sp>
      <p:sp>
        <p:nvSpPr>
          <p:cNvPr id="53" name="TextBox 52">
            <a:extLst>
              <a:ext uri="{FF2B5EF4-FFF2-40B4-BE49-F238E27FC236}">
                <a16:creationId xmlns:a16="http://schemas.microsoft.com/office/drawing/2014/main" id="{B0A6F85E-7AB2-4DB0-ABB7-F8035DB0B3A7}"/>
              </a:ext>
            </a:extLst>
          </p:cNvPr>
          <p:cNvSpPr txBox="1"/>
          <p:nvPr/>
        </p:nvSpPr>
        <p:spPr>
          <a:xfrm>
            <a:off x="7868792" y="4403224"/>
            <a:ext cx="924126" cy="369332"/>
          </a:xfrm>
          <a:prstGeom prst="rect">
            <a:avLst/>
          </a:prstGeom>
          <a:noFill/>
        </p:spPr>
        <p:txBody>
          <a:bodyPr wrap="square" rtlCol="0">
            <a:spAutoFit/>
          </a:bodyPr>
          <a:lstStyle/>
          <a:p>
            <a:r>
              <a:rPr lang="ko-KR" altLang="en-US" dirty="0"/>
              <a:t>효율성</a:t>
            </a:r>
          </a:p>
        </p:txBody>
      </p:sp>
      <p:pic>
        <p:nvPicPr>
          <p:cNvPr id="55" name="그림 54">
            <a:extLst>
              <a:ext uri="{FF2B5EF4-FFF2-40B4-BE49-F238E27FC236}">
                <a16:creationId xmlns:a16="http://schemas.microsoft.com/office/drawing/2014/main" id="{FF389CAE-203A-4F08-9293-173DED8E29F3}"/>
              </a:ext>
            </a:extLst>
          </p:cNvPr>
          <p:cNvPicPr>
            <a:picLocks noChangeAspect="1"/>
          </p:cNvPicPr>
          <p:nvPr/>
        </p:nvPicPr>
        <p:blipFill rotWithShape="1">
          <a:blip r:embed="rId5">
            <a:extLst>
              <a:ext uri="{28A0092B-C50C-407E-A947-70E740481C1C}">
                <a14:useLocalDpi xmlns:a14="http://schemas.microsoft.com/office/drawing/2010/main" val="0"/>
              </a:ext>
            </a:extLst>
          </a:blip>
          <a:srcRect l="34600" t="21578" r="33669" b="20295"/>
          <a:stretch/>
        </p:blipFill>
        <p:spPr>
          <a:xfrm>
            <a:off x="5952444" y="4487158"/>
            <a:ext cx="658905" cy="474769"/>
          </a:xfrm>
          <a:prstGeom prst="rect">
            <a:avLst/>
          </a:prstGeom>
        </p:spPr>
      </p:pic>
      <p:pic>
        <p:nvPicPr>
          <p:cNvPr id="57" name="그림 56" descr="텍스트, 클립아트이(가) 표시된 사진&#10;&#10;자동 생성된 설명">
            <a:extLst>
              <a:ext uri="{FF2B5EF4-FFF2-40B4-BE49-F238E27FC236}">
                <a16:creationId xmlns:a16="http://schemas.microsoft.com/office/drawing/2014/main" id="{ADD4A1E4-A05F-4196-825B-58F1EB8E02B4}"/>
              </a:ext>
            </a:extLst>
          </p:cNvPr>
          <p:cNvPicPr>
            <a:picLocks noChangeAspect="1"/>
          </p:cNvPicPr>
          <p:nvPr/>
        </p:nvPicPr>
        <p:blipFill rotWithShape="1">
          <a:blip r:embed="rId6">
            <a:extLst>
              <a:ext uri="{28A0092B-C50C-407E-A947-70E740481C1C}">
                <a14:useLocalDpi xmlns:a14="http://schemas.microsoft.com/office/drawing/2010/main" val="0"/>
              </a:ext>
            </a:extLst>
          </a:blip>
          <a:srcRect l="3202" t="14553" r="7304" b="3795"/>
          <a:stretch/>
        </p:blipFill>
        <p:spPr>
          <a:xfrm>
            <a:off x="6655123" y="4789522"/>
            <a:ext cx="1072617" cy="259886"/>
          </a:xfrm>
          <a:prstGeom prst="rect">
            <a:avLst/>
          </a:prstGeom>
        </p:spPr>
      </p:pic>
      <p:sp>
        <p:nvSpPr>
          <p:cNvPr id="58" name="TextBox 57">
            <a:extLst>
              <a:ext uri="{FF2B5EF4-FFF2-40B4-BE49-F238E27FC236}">
                <a16:creationId xmlns:a16="http://schemas.microsoft.com/office/drawing/2014/main" id="{A79023C4-2DB0-44D4-8E4F-7933AA04F059}"/>
              </a:ext>
            </a:extLst>
          </p:cNvPr>
          <p:cNvSpPr txBox="1"/>
          <p:nvPr/>
        </p:nvSpPr>
        <p:spPr>
          <a:xfrm>
            <a:off x="9142221" y="6128780"/>
            <a:ext cx="495314" cy="461665"/>
          </a:xfrm>
          <a:prstGeom prst="rect">
            <a:avLst/>
          </a:prstGeom>
          <a:noFill/>
        </p:spPr>
        <p:txBody>
          <a:bodyPr wrap="square" rtlCol="0">
            <a:spAutoFit/>
          </a:bodyPr>
          <a:lstStyle/>
          <a:p>
            <a:r>
              <a:rPr lang="ko-KR" altLang="en-US" sz="1200" dirty="0"/>
              <a:t>중국제품</a:t>
            </a:r>
            <a:endParaRPr lang="ko-KR" altLang="en-US" dirty="0"/>
          </a:p>
        </p:txBody>
      </p:sp>
      <p:pic>
        <p:nvPicPr>
          <p:cNvPr id="60" name="그림 59">
            <a:extLst>
              <a:ext uri="{FF2B5EF4-FFF2-40B4-BE49-F238E27FC236}">
                <a16:creationId xmlns:a16="http://schemas.microsoft.com/office/drawing/2014/main" id="{E8F14ADD-EA1A-44A5-A2AE-DB9201B3BF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8792" y="5684883"/>
            <a:ext cx="852296" cy="266984"/>
          </a:xfrm>
          <a:prstGeom prst="rect">
            <a:avLst/>
          </a:prstGeom>
        </p:spPr>
      </p:pic>
      <p:sp>
        <p:nvSpPr>
          <p:cNvPr id="24" name="TextBox 23">
            <a:extLst>
              <a:ext uri="{FF2B5EF4-FFF2-40B4-BE49-F238E27FC236}">
                <a16:creationId xmlns:a16="http://schemas.microsoft.com/office/drawing/2014/main" id="{60135C06-9552-46B7-A0D9-DF3A481C1706}"/>
              </a:ext>
            </a:extLst>
          </p:cNvPr>
          <p:cNvSpPr txBox="1"/>
          <p:nvPr/>
        </p:nvSpPr>
        <p:spPr>
          <a:xfrm>
            <a:off x="3257191" y="184963"/>
            <a:ext cx="6615914" cy="461665"/>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sym typeface="Wingdings" panose="05000000000000000000" pitchFamily="2" charset="2"/>
              </a:rPr>
              <a:t>사용자 측면 분석을 </a:t>
            </a:r>
            <a:r>
              <a:rPr lang="ko-KR" altLang="en-US" sz="2400" dirty="0" err="1">
                <a:solidFill>
                  <a:srgbClr val="FF0000"/>
                </a:solidFill>
                <a:sym typeface="Wingdings" panose="05000000000000000000" pitchFamily="2" charset="2"/>
              </a:rPr>
              <a:t>뒷바침하는</a:t>
            </a:r>
            <a:r>
              <a:rPr lang="ko-KR" altLang="en-US" sz="2400" dirty="0">
                <a:solidFill>
                  <a:srgbClr val="FF0000"/>
                </a:solidFill>
                <a:sym typeface="Wingdings" panose="05000000000000000000" pitchFamily="2" charset="2"/>
              </a:rPr>
              <a:t> 근거가 없음</a:t>
            </a:r>
            <a:endParaRPr lang="ko-KR" altLang="en-US" sz="2400" dirty="0">
              <a:solidFill>
                <a:srgbClr val="FF0000"/>
              </a:solidFill>
            </a:endParaRPr>
          </a:p>
        </p:txBody>
      </p:sp>
    </p:spTree>
    <p:extLst>
      <p:ext uri="{BB962C8B-B14F-4D97-AF65-F5344CB8AC3E}">
        <p14:creationId xmlns:p14="http://schemas.microsoft.com/office/powerpoint/2010/main" val="302813677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flipV="1">
            <a:off x="233267" y="722922"/>
            <a:ext cx="11387233" cy="60448"/>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AB52940-F1F1-4FDD-9DA7-11AFF1B64963}"/>
              </a:ext>
            </a:extLst>
          </p:cNvPr>
          <p:cNvSpPr txBox="1"/>
          <p:nvPr/>
        </p:nvSpPr>
        <p:spPr>
          <a:xfrm>
            <a:off x="156751" y="261257"/>
            <a:ext cx="3360889" cy="461665"/>
          </a:xfrm>
          <a:prstGeom prst="rect">
            <a:avLst/>
          </a:prstGeom>
          <a:noFill/>
        </p:spPr>
        <p:txBody>
          <a:bodyPr wrap="square" rtlCol="0">
            <a:spAutoFit/>
          </a:bodyPr>
          <a:lstStyle/>
          <a:p>
            <a:r>
              <a:rPr lang="ko-KR" altLang="en-US" sz="2400" b="1">
                <a:solidFill>
                  <a:srgbClr val="6AD3AA"/>
                </a:solidFill>
                <a:ea typeface="KoPub돋움체 Bold" panose="00000800000000000000"/>
              </a:rPr>
              <a:t>배경 및 필요성</a:t>
            </a:r>
            <a:endParaRPr lang="ko-KR" altLang="en-US" sz="2400" b="1" dirty="0">
              <a:solidFill>
                <a:srgbClr val="6AD3AA"/>
              </a:solidFill>
              <a:ea typeface="KoPub돋움체 Bold" panose="00000800000000000000"/>
            </a:endParaRPr>
          </a:p>
        </p:txBody>
      </p:sp>
      <p:sp>
        <p:nvSpPr>
          <p:cNvPr id="23" name="TextBox 22">
            <a:extLst>
              <a:ext uri="{FF2B5EF4-FFF2-40B4-BE49-F238E27FC236}">
                <a16:creationId xmlns:a16="http://schemas.microsoft.com/office/drawing/2014/main" id="{6C50EEA1-1330-42E1-B9FB-439800136740}"/>
              </a:ext>
            </a:extLst>
          </p:cNvPr>
          <p:cNvSpPr txBox="1"/>
          <p:nvPr/>
        </p:nvSpPr>
        <p:spPr>
          <a:xfrm>
            <a:off x="156751" y="1140404"/>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Use Case</a:t>
            </a:r>
            <a:endParaRPr lang="ko-KR" altLang="en-US" dirty="0">
              <a:latin typeface="휴먼둥근헤드라인" panose="02030504000101010101" pitchFamily="18" charset="-127"/>
              <a:ea typeface="휴먼둥근헤드라인" panose="02030504000101010101" pitchFamily="18" charset="-127"/>
            </a:endParaRPr>
          </a:p>
        </p:txBody>
      </p:sp>
      <p:sp>
        <p:nvSpPr>
          <p:cNvPr id="24" name="TextBox 23">
            <a:extLst>
              <a:ext uri="{FF2B5EF4-FFF2-40B4-BE49-F238E27FC236}">
                <a16:creationId xmlns:a16="http://schemas.microsoft.com/office/drawing/2014/main" id="{DD6D55A8-E77D-48D0-8760-C0E6D533C032}"/>
              </a:ext>
            </a:extLst>
          </p:cNvPr>
          <p:cNvSpPr txBox="1"/>
          <p:nvPr/>
        </p:nvSpPr>
        <p:spPr>
          <a:xfrm>
            <a:off x="233264" y="1659245"/>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1. </a:t>
            </a:r>
            <a:r>
              <a:rPr lang="ko-KR" altLang="en-US" dirty="0">
                <a:solidFill>
                  <a:srgbClr val="6AD3AA"/>
                </a:solidFill>
                <a:latin typeface="휴먼둥근헤드라인" panose="02030504000101010101" pitchFamily="18" charset="-127"/>
                <a:ea typeface="휴먼둥근헤드라인" panose="02030504000101010101" pitchFamily="18" charset="-127"/>
              </a:rPr>
              <a:t>지도를 해야 하는데 강한 타구를 못하는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6" name="TextBox 25">
            <a:extLst>
              <a:ext uri="{FF2B5EF4-FFF2-40B4-BE49-F238E27FC236}">
                <a16:creationId xmlns:a16="http://schemas.microsoft.com/office/drawing/2014/main" id="{F7130283-AB28-49C7-8B09-194E74816BA0}"/>
              </a:ext>
            </a:extLst>
          </p:cNvPr>
          <p:cNvSpPr txBox="1"/>
          <p:nvPr/>
        </p:nvSpPr>
        <p:spPr>
          <a:xfrm>
            <a:off x="233264" y="3232068"/>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2. </a:t>
            </a:r>
            <a:r>
              <a:rPr lang="ko-KR" altLang="en-US" dirty="0">
                <a:solidFill>
                  <a:srgbClr val="6AD3AA"/>
                </a:solidFill>
                <a:latin typeface="휴먼둥근헤드라인" panose="02030504000101010101" pitchFamily="18" charset="-127"/>
                <a:ea typeface="휴먼둥근헤드라인" panose="02030504000101010101" pitchFamily="18" charset="-127"/>
              </a:rPr>
              <a:t>지도자 없이 혼자 연습을 하고싶은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7" name="TextBox 26">
            <a:extLst>
              <a:ext uri="{FF2B5EF4-FFF2-40B4-BE49-F238E27FC236}">
                <a16:creationId xmlns:a16="http://schemas.microsoft.com/office/drawing/2014/main" id="{7FDB3910-7543-4270-A5EB-85C5668DAC47}"/>
              </a:ext>
            </a:extLst>
          </p:cNvPr>
          <p:cNvSpPr txBox="1"/>
          <p:nvPr/>
        </p:nvSpPr>
        <p:spPr>
          <a:xfrm>
            <a:off x="233264" y="4837882"/>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3. </a:t>
            </a:r>
            <a:r>
              <a:rPr lang="ko-KR" altLang="en-US" dirty="0">
                <a:solidFill>
                  <a:srgbClr val="6AD3AA"/>
                </a:solidFill>
                <a:latin typeface="휴먼둥근헤드라인" panose="02030504000101010101" pitchFamily="18" charset="-127"/>
                <a:ea typeface="휴먼둥근헤드라인" panose="02030504000101010101" pitchFamily="18" charset="-127"/>
              </a:rPr>
              <a:t>자신의 동작이 맞는지 체크하고 싶은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 name="TextBox 1">
            <a:extLst>
              <a:ext uri="{FF2B5EF4-FFF2-40B4-BE49-F238E27FC236}">
                <a16:creationId xmlns:a16="http://schemas.microsoft.com/office/drawing/2014/main" id="{BFD37EAE-3DCD-4348-9FFD-C2A42D8E4328}"/>
              </a:ext>
            </a:extLst>
          </p:cNvPr>
          <p:cNvSpPr txBox="1"/>
          <p:nvPr/>
        </p:nvSpPr>
        <p:spPr>
          <a:xfrm>
            <a:off x="515565" y="2005093"/>
            <a:ext cx="7315201" cy="1162113"/>
          </a:xfrm>
          <a:prstGeom prst="rect">
            <a:avLst/>
          </a:prstGeom>
          <a:noFill/>
        </p:spPr>
        <p:txBody>
          <a:bodyPr wrap="square" rtlCol="0">
            <a:spAutoFit/>
          </a:bodyPr>
          <a:lstStyle/>
          <a:p>
            <a:pPr marL="285750" indent="-285750">
              <a:lnSpc>
                <a:spcPct val="150000"/>
              </a:lnSpc>
              <a:buFontTx/>
              <a:buChar char="-"/>
            </a:pPr>
            <a:r>
              <a:rPr lang="ko-KR" altLang="en-US" sz="1600" dirty="0">
                <a:solidFill>
                  <a:schemeClr val="bg1">
                    <a:lumMod val="50000"/>
                  </a:schemeClr>
                </a:solidFill>
                <a:latin typeface="KoPub돋움체 Bold" panose="00000800000000000000"/>
              </a:rPr>
              <a:t>다관절암과</a:t>
            </a:r>
            <a:r>
              <a:rPr lang="en-US" altLang="ko-KR" sz="1600" dirty="0">
                <a:solidFill>
                  <a:schemeClr val="bg1">
                    <a:lumMod val="50000"/>
                  </a:schemeClr>
                </a:solidFill>
                <a:latin typeface="KoPub돋움체 Bold" panose="00000800000000000000"/>
              </a:rPr>
              <a:t> </a:t>
            </a:r>
            <a:r>
              <a:rPr lang="ko-KR" altLang="en-US" sz="1600" dirty="0">
                <a:solidFill>
                  <a:schemeClr val="bg1">
                    <a:lumMod val="50000"/>
                  </a:schemeClr>
                </a:solidFill>
                <a:latin typeface="KoPub돋움체 Bold" panose="00000800000000000000"/>
              </a:rPr>
              <a:t>회전볼을 사용하여 자유롭게 </a:t>
            </a:r>
            <a:r>
              <a:rPr lang="ko-KR" altLang="en-US" sz="1600" dirty="0" err="1">
                <a:solidFill>
                  <a:schemeClr val="bg1">
                    <a:lumMod val="50000"/>
                  </a:schemeClr>
                </a:solidFill>
                <a:latin typeface="KoPub돋움체 Bold" panose="00000800000000000000"/>
              </a:rPr>
              <a:t>머신을</a:t>
            </a:r>
            <a:r>
              <a:rPr lang="ko-KR" altLang="en-US" sz="1600" dirty="0">
                <a:solidFill>
                  <a:schemeClr val="bg1">
                    <a:lumMod val="50000"/>
                  </a:schemeClr>
                </a:solidFill>
                <a:latin typeface="KoPub돋움체 Bold" panose="00000800000000000000"/>
              </a:rPr>
              <a:t> 움직여 셔틀콕을 발사한다</a:t>
            </a:r>
            <a:r>
              <a:rPr lang="en-US" altLang="ko-KR" sz="1600" dirty="0">
                <a:solidFill>
                  <a:schemeClr val="bg1">
                    <a:lumMod val="50000"/>
                  </a:schemeClr>
                </a:solidFill>
                <a:latin typeface="KoPub돋움체 Bold" panose="00000800000000000000"/>
              </a:rPr>
              <a:t>.</a:t>
            </a:r>
            <a:r>
              <a:rPr lang="ko-KR" altLang="en-US" sz="1600" dirty="0">
                <a:solidFill>
                  <a:schemeClr val="bg1">
                    <a:lumMod val="50000"/>
                  </a:schemeClr>
                </a:solidFill>
                <a:latin typeface="KoPub돋움체 Bold" panose="00000800000000000000"/>
              </a:rPr>
              <a:t> </a:t>
            </a:r>
            <a:endParaRPr lang="en-US" altLang="ko-KR" sz="1600" dirty="0">
              <a:solidFill>
                <a:schemeClr val="bg1">
                  <a:lumMod val="50000"/>
                </a:schemeClr>
              </a:solidFill>
              <a:latin typeface="KoPub돋움체 Bold" panose="00000800000000000000"/>
            </a:endParaRPr>
          </a:p>
          <a:p>
            <a:pPr marL="285750" indent="-285750">
              <a:lnSpc>
                <a:spcPct val="150000"/>
              </a:lnSpc>
              <a:buFontTx/>
              <a:buChar char="-"/>
            </a:pPr>
            <a:r>
              <a:rPr lang="ko-KR" altLang="en-US" sz="1600" dirty="0">
                <a:solidFill>
                  <a:schemeClr val="bg1">
                    <a:lumMod val="50000"/>
                  </a:schemeClr>
                </a:solidFill>
                <a:latin typeface="KoPub돋움체 Bold" panose="00000800000000000000"/>
              </a:rPr>
              <a:t>버튼을 눌러 원하는 세기로 셔틀콕을 발사한다</a:t>
            </a:r>
            <a:r>
              <a:rPr lang="en-US" altLang="ko-KR" sz="1600" dirty="0">
                <a:solidFill>
                  <a:schemeClr val="bg1">
                    <a:lumMod val="50000"/>
                  </a:schemeClr>
                </a:solidFill>
                <a:latin typeface="KoPub돋움체 Bold" panose="00000800000000000000"/>
              </a:rPr>
              <a:t>.</a:t>
            </a:r>
          </a:p>
          <a:p>
            <a:pPr marL="285750" indent="-285750">
              <a:lnSpc>
                <a:spcPct val="150000"/>
              </a:lnSpc>
              <a:buFontTx/>
              <a:buChar char="-"/>
            </a:pPr>
            <a:r>
              <a:rPr lang="ko-KR" altLang="en-US" sz="1600" dirty="0">
                <a:solidFill>
                  <a:schemeClr val="bg1">
                    <a:lumMod val="50000"/>
                  </a:schemeClr>
                </a:solidFill>
                <a:latin typeface="KoPub돋움체 Bold" panose="00000800000000000000"/>
              </a:rPr>
              <a:t>강한타구 일수록 정확도가 떨어지기 때문에 기계의 도움이 필요하다</a:t>
            </a:r>
            <a:r>
              <a:rPr lang="en-US" altLang="ko-KR" sz="1600" dirty="0">
                <a:solidFill>
                  <a:schemeClr val="bg1">
                    <a:lumMod val="50000"/>
                  </a:schemeClr>
                </a:solidFill>
                <a:latin typeface="KoPub돋움체 Bold" panose="00000800000000000000"/>
              </a:rPr>
              <a:t>.</a:t>
            </a:r>
            <a:endParaRPr lang="ko-KR" altLang="en-US" sz="1600" dirty="0">
              <a:solidFill>
                <a:schemeClr val="bg1">
                  <a:lumMod val="50000"/>
                </a:schemeClr>
              </a:solidFill>
              <a:latin typeface="KoPub돋움체 Bold" panose="00000800000000000000"/>
            </a:endParaRPr>
          </a:p>
        </p:txBody>
      </p:sp>
      <p:sp>
        <p:nvSpPr>
          <p:cNvPr id="29" name="TextBox 28">
            <a:extLst>
              <a:ext uri="{FF2B5EF4-FFF2-40B4-BE49-F238E27FC236}">
                <a16:creationId xmlns:a16="http://schemas.microsoft.com/office/drawing/2014/main" id="{11BCC59D-98E4-4C7A-B453-5E9CC831DD8F}"/>
              </a:ext>
            </a:extLst>
          </p:cNvPr>
          <p:cNvSpPr txBox="1"/>
          <p:nvPr/>
        </p:nvSpPr>
        <p:spPr>
          <a:xfrm>
            <a:off x="515565" y="5170085"/>
            <a:ext cx="7694779" cy="783356"/>
          </a:xfrm>
          <a:prstGeom prst="rect">
            <a:avLst/>
          </a:prstGeom>
          <a:noFill/>
        </p:spPr>
        <p:txBody>
          <a:bodyPr wrap="square" rtlCol="0">
            <a:spAutoFit/>
          </a:bodyPr>
          <a:lstStyle/>
          <a:p>
            <a:pPr marL="285750" indent="-285750">
              <a:lnSpc>
                <a:spcPct val="150000"/>
              </a:lnSpc>
              <a:buFontTx/>
              <a:buChar char="-"/>
            </a:pPr>
            <a:r>
              <a:rPr lang="en-US" altLang="ko-KR" sz="1600" dirty="0">
                <a:solidFill>
                  <a:schemeClr val="bg1">
                    <a:lumMod val="50000"/>
                  </a:schemeClr>
                </a:solidFill>
              </a:rPr>
              <a:t>Human pose estimation </a:t>
            </a:r>
            <a:r>
              <a:rPr lang="ko-KR" altLang="en-US" sz="1600" dirty="0">
                <a:solidFill>
                  <a:schemeClr val="bg1">
                    <a:lumMod val="50000"/>
                  </a:schemeClr>
                </a:solidFill>
              </a:rPr>
              <a:t>기술을 사용해 레슨을 받는 동안 자세들을 녹화하고 분석하여 선수들의 자세와 비교 분석한다</a:t>
            </a:r>
            <a:r>
              <a:rPr lang="en-US" altLang="ko-KR" sz="1600" dirty="0">
                <a:solidFill>
                  <a:schemeClr val="bg1">
                    <a:lumMod val="50000"/>
                  </a:schemeClr>
                </a:solidFill>
              </a:rPr>
              <a:t>.</a:t>
            </a:r>
          </a:p>
        </p:txBody>
      </p:sp>
      <p:sp>
        <p:nvSpPr>
          <p:cNvPr id="30" name="TextBox 29">
            <a:extLst>
              <a:ext uri="{FF2B5EF4-FFF2-40B4-BE49-F238E27FC236}">
                <a16:creationId xmlns:a16="http://schemas.microsoft.com/office/drawing/2014/main" id="{022A8504-3386-49FE-B8BC-112D30624DE3}"/>
              </a:ext>
            </a:extLst>
          </p:cNvPr>
          <p:cNvSpPr txBox="1"/>
          <p:nvPr/>
        </p:nvSpPr>
        <p:spPr>
          <a:xfrm>
            <a:off x="501699" y="3575998"/>
            <a:ext cx="7412478" cy="1446550"/>
          </a:xfrm>
          <a:prstGeom prst="rect">
            <a:avLst/>
          </a:prstGeom>
          <a:noFill/>
        </p:spPr>
        <p:txBody>
          <a:bodyPr wrap="square" rtlCol="0">
            <a:spAutoFit/>
          </a:bodyPr>
          <a:lstStyle/>
          <a:p>
            <a:pPr marL="285750" indent="-285750">
              <a:lnSpc>
                <a:spcPct val="150000"/>
              </a:lnSpc>
              <a:buFontTx/>
              <a:buChar char="-"/>
            </a:pPr>
            <a:r>
              <a:rPr lang="ko-KR" altLang="en-US" sz="1600" dirty="0" err="1">
                <a:solidFill>
                  <a:schemeClr val="bg1">
                    <a:lumMod val="50000"/>
                  </a:schemeClr>
                </a:solidFill>
                <a:latin typeface="KoPub돋움체 Bold" panose="00000800000000000000"/>
              </a:rPr>
              <a:t>머신을</a:t>
            </a:r>
            <a:r>
              <a:rPr lang="ko-KR" altLang="en-US" sz="1600" dirty="0">
                <a:solidFill>
                  <a:schemeClr val="bg1">
                    <a:lumMod val="50000"/>
                  </a:schemeClr>
                </a:solidFill>
                <a:latin typeface="KoPub돋움체 Bold" panose="00000800000000000000"/>
              </a:rPr>
              <a:t> </a:t>
            </a:r>
            <a:r>
              <a:rPr lang="ko-KR" altLang="en-US" sz="1600" dirty="0" err="1">
                <a:solidFill>
                  <a:schemeClr val="bg1">
                    <a:lumMod val="50000"/>
                  </a:schemeClr>
                </a:solidFill>
                <a:latin typeface="KoPub돋움체 Bold" panose="00000800000000000000"/>
              </a:rPr>
              <a:t>세워두고</a:t>
            </a:r>
            <a:r>
              <a:rPr lang="ko-KR" altLang="en-US" sz="1600" dirty="0">
                <a:solidFill>
                  <a:schemeClr val="bg1">
                    <a:lumMod val="50000"/>
                  </a:schemeClr>
                </a:solidFill>
                <a:latin typeface="KoPub돋움체 Bold" panose="00000800000000000000"/>
              </a:rPr>
              <a:t> 원하는 방향으로 날라오는 셔틀콕을 타구한다</a:t>
            </a:r>
            <a:r>
              <a:rPr lang="en-US" altLang="ko-KR" sz="1600" dirty="0">
                <a:solidFill>
                  <a:schemeClr val="bg1">
                    <a:lumMod val="50000"/>
                  </a:schemeClr>
                </a:solidFill>
                <a:latin typeface="KoPub돋움체 Bold" panose="00000800000000000000"/>
              </a:rPr>
              <a:t>.</a:t>
            </a:r>
          </a:p>
          <a:p>
            <a:pPr marL="285750" indent="-285750">
              <a:lnSpc>
                <a:spcPct val="150000"/>
              </a:lnSpc>
              <a:buFontTx/>
              <a:buChar char="-"/>
            </a:pPr>
            <a:r>
              <a:rPr lang="ko-KR" altLang="en-US" sz="1600" dirty="0">
                <a:solidFill>
                  <a:schemeClr val="bg1">
                    <a:lumMod val="50000"/>
                  </a:schemeClr>
                </a:solidFill>
                <a:latin typeface="KoPub돋움체 Bold" panose="00000800000000000000"/>
              </a:rPr>
              <a:t>동작감지 센서로 원하는 타이밍에 셔틀콕을 발사 시켜 본인의 리듬에 맞게 연습이 가능하다</a:t>
            </a:r>
            <a:r>
              <a:rPr lang="en-US" altLang="ko-KR" sz="1600" dirty="0">
                <a:solidFill>
                  <a:schemeClr val="bg1">
                    <a:lumMod val="50000"/>
                  </a:schemeClr>
                </a:solidFill>
                <a:latin typeface="KoPub돋움체 Bold" panose="00000800000000000000"/>
              </a:rPr>
              <a:t>.</a:t>
            </a:r>
          </a:p>
          <a:p>
            <a:pPr marL="285750" indent="-285750">
              <a:buFontTx/>
              <a:buChar char="-"/>
            </a:pPr>
            <a:endParaRPr lang="ko-KR" altLang="en-US" sz="1600" dirty="0">
              <a:solidFill>
                <a:schemeClr val="bg1">
                  <a:lumMod val="50000"/>
                </a:schemeClr>
              </a:solidFill>
            </a:endParaRPr>
          </a:p>
        </p:txBody>
      </p:sp>
      <p:pic>
        <p:nvPicPr>
          <p:cNvPr id="4" name="그림 3" descr="다채로운이(가) 표시된 사진&#10;&#10;자동 생성된 설명">
            <a:extLst>
              <a:ext uri="{FF2B5EF4-FFF2-40B4-BE49-F238E27FC236}">
                <a16:creationId xmlns:a16="http://schemas.microsoft.com/office/drawing/2014/main" id="{3EDA33AE-63C1-47C7-8872-BA569C2D5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195" y="3774446"/>
            <a:ext cx="1987229" cy="2126872"/>
          </a:xfrm>
          <a:prstGeom prst="rect">
            <a:avLst/>
          </a:prstGeom>
        </p:spPr>
      </p:pic>
      <p:sp>
        <p:nvSpPr>
          <p:cNvPr id="3" name="TextBox 2">
            <a:extLst>
              <a:ext uri="{FF2B5EF4-FFF2-40B4-BE49-F238E27FC236}">
                <a16:creationId xmlns:a16="http://schemas.microsoft.com/office/drawing/2014/main" id="{079FF967-14EA-4A23-8ED7-4DA5A994170B}"/>
              </a:ext>
            </a:extLst>
          </p:cNvPr>
          <p:cNvSpPr txBox="1"/>
          <p:nvPr/>
        </p:nvSpPr>
        <p:spPr>
          <a:xfrm>
            <a:off x="8086724" y="1460315"/>
            <a:ext cx="1152525" cy="369332"/>
          </a:xfrm>
          <a:prstGeom prst="rect">
            <a:avLst/>
          </a:prstGeom>
          <a:noFill/>
        </p:spPr>
        <p:txBody>
          <a:bodyPr wrap="square" rtlCol="0">
            <a:spAutoFit/>
          </a:bodyPr>
          <a:lstStyle/>
          <a:p>
            <a:r>
              <a:rPr lang="ko-KR" altLang="en-US"/>
              <a:t>영상참고</a:t>
            </a:r>
            <a:endParaRPr lang="ko-KR" altLang="en-US" dirty="0"/>
          </a:p>
        </p:txBody>
      </p:sp>
      <p:sp>
        <p:nvSpPr>
          <p:cNvPr id="15" name="자유형: 도형 14">
            <a:extLst>
              <a:ext uri="{FF2B5EF4-FFF2-40B4-BE49-F238E27FC236}">
                <a16:creationId xmlns:a16="http://schemas.microsoft.com/office/drawing/2014/main" id="{C4258005-D158-436E-9978-9CD030E256FA}"/>
              </a:ext>
            </a:extLst>
          </p:cNvPr>
          <p:cNvSpPr/>
          <p:nvPr/>
        </p:nvSpPr>
        <p:spPr>
          <a:xfrm rot="4632248">
            <a:off x="10255221" y="4781098"/>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BEDC280B-85D3-46B0-8CB9-E389ED933534}"/>
              </a:ext>
            </a:extLst>
          </p:cNvPr>
          <p:cNvSpPr txBox="1"/>
          <p:nvPr/>
        </p:nvSpPr>
        <p:spPr>
          <a:xfrm>
            <a:off x="3176806" y="150465"/>
            <a:ext cx="8036174" cy="1200329"/>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en-US" altLang="ko-KR" sz="2400" dirty="0">
                <a:solidFill>
                  <a:srgbClr val="FF0000"/>
                </a:solidFill>
                <a:sym typeface="Wingdings" panose="05000000000000000000" pitchFamily="2" charset="2"/>
              </a:rPr>
              <a:t>Use Case 1</a:t>
            </a:r>
            <a:r>
              <a:rPr lang="ko-KR" altLang="en-US" sz="2400" dirty="0">
                <a:solidFill>
                  <a:srgbClr val="FF0000"/>
                </a:solidFill>
                <a:sym typeface="Wingdings" panose="05000000000000000000" pitchFamily="2" charset="2"/>
              </a:rPr>
              <a:t>과 </a:t>
            </a:r>
            <a:r>
              <a:rPr lang="en-US" altLang="ko-KR" sz="2400" dirty="0">
                <a:solidFill>
                  <a:srgbClr val="FF0000"/>
                </a:solidFill>
                <a:sym typeface="Wingdings" panose="05000000000000000000" pitchFamily="2" charset="2"/>
              </a:rPr>
              <a:t>2</a:t>
            </a:r>
            <a:r>
              <a:rPr lang="ko-KR" altLang="en-US" sz="2400" dirty="0">
                <a:solidFill>
                  <a:srgbClr val="FF0000"/>
                </a:solidFill>
                <a:sym typeface="Wingdings" panose="05000000000000000000" pitchFamily="2" charset="2"/>
              </a:rPr>
              <a:t>는 기존 </a:t>
            </a:r>
            <a:r>
              <a:rPr lang="ko-KR" altLang="en-US" sz="2400" dirty="0" err="1">
                <a:solidFill>
                  <a:srgbClr val="FF0000"/>
                </a:solidFill>
                <a:sym typeface="Wingdings" panose="05000000000000000000" pitchFamily="2" charset="2"/>
              </a:rPr>
              <a:t>머신들도</a:t>
            </a:r>
            <a:r>
              <a:rPr lang="ko-KR" altLang="en-US" sz="2400" dirty="0">
                <a:solidFill>
                  <a:srgbClr val="FF0000"/>
                </a:solidFill>
                <a:sym typeface="Wingdings" panose="05000000000000000000" pitchFamily="2" charset="2"/>
              </a:rPr>
              <a:t> 커버하지 않나</a:t>
            </a:r>
            <a:r>
              <a:rPr lang="en-US" altLang="ko-KR" sz="2400" dirty="0">
                <a:solidFill>
                  <a:srgbClr val="FF0000"/>
                </a:solidFill>
                <a:sym typeface="Wingdings" panose="05000000000000000000" pitchFamily="2" charset="2"/>
              </a:rPr>
              <a:t>?</a:t>
            </a:r>
          </a:p>
          <a:p>
            <a:pPr marL="342900" indent="-342900">
              <a:buFont typeface="Wingdings" panose="05000000000000000000" pitchFamily="2" charset="2"/>
              <a:buChar char="à"/>
            </a:pPr>
            <a:r>
              <a:rPr lang="en-US" altLang="ko-KR" sz="2400" dirty="0">
                <a:solidFill>
                  <a:srgbClr val="FF0000"/>
                </a:solidFill>
                <a:sym typeface="Wingdings" panose="05000000000000000000" pitchFamily="2" charset="2"/>
              </a:rPr>
              <a:t>Use Case 3</a:t>
            </a:r>
            <a:r>
              <a:rPr lang="ko-KR" altLang="en-US" sz="2400" dirty="0">
                <a:solidFill>
                  <a:srgbClr val="FF0000"/>
                </a:solidFill>
                <a:sym typeface="Wingdings" panose="05000000000000000000" pitchFamily="2" charset="2"/>
              </a:rPr>
              <a:t>은 사후 분석인데</a:t>
            </a:r>
            <a:r>
              <a:rPr lang="en-US" altLang="ko-KR" sz="2400" dirty="0">
                <a:solidFill>
                  <a:srgbClr val="FF0000"/>
                </a:solidFill>
                <a:sym typeface="Wingdings" panose="05000000000000000000" pitchFamily="2" charset="2"/>
              </a:rPr>
              <a:t>, </a:t>
            </a:r>
            <a:r>
              <a:rPr lang="ko-KR" altLang="en-US" sz="2400" dirty="0">
                <a:solidFill>
                  <a:srgbClr val="FF0000"/>
                </a:solidFill>
                <a:sym typeface="Wingdings" panose="05000000000000000000" pitchFamily="2" charset="2"/>
              </a:rPr>
              <a:t>셔틀콕 발사기에서</a:t>
            </a:r>
            <a:endParaRPr lang="en-US" altLang="ko-KR" sz="2400" dirty="0">
              <a:solidFill>
                <a:srgbClr val="FF0000"/>
              </a:solidFill>
              <a:sym typeface="Wingdings" panose="05000000000000000000" pitchFamily="2" charset="2"/>
            </a:endParaRPr>
          </a:p>
          <a:p>
            <a:r>
              <a:rPr lang="ko-KR" altLang="en-US" sz="2400" dirty="0">
                <a:solidFill>
                  <a:srgbClr val="FF0000"/>
                </a:solidFill>
                <a:sym typeface="Wingdings" panose="05000000000000000000" pitchFamily="2" charset="2"/>
              </a:rPr>
              <a:t>카메라를 부착한다는 것 외에</a:t>
            </a:r>
            <a:r>
              <a:rPr lang="en-US" altLang="ko-KR" sz="2400" dirty="0">
                <a:solidFill>
                  <a:srgbClr val="FF0000"/>
                </a:solidFill>
                <a:sym typeface="Wingdings" panose="05000000000000000000" pitchFamily="2" charset="2"/>
              </a:rPr>
              <a:t>, </a:t>
            </a:r>
            <a:r>
              <a:rPr lang="ko-KR" altLang="en-US" sz="2400" dirty="0">
                <a:solidFill>
                  <a:srgbClr val="FF0000"/>
                </a:solidFill>
                <a:sym typeface="Wingdings" panose="05000000000000000000" pitchFamily="2" charset="2"/>
              </a:rPr>
              <a:t>상호 관련성이 없지 않나</a:t>
            </a:r>
            <a:r>
              <a:rPr lang="en-US" altLang="ko-KR" sz="2400" dirty="0">
                <a:solidFill>
                  <a:srgbClr val="FF0000"/>
                </a:solidFill>
                <a:sym typeface="Wingdings" panose="05000000000000000000" pitchFamily="2" charset="2"/>
              </a:rPr>
              <a:t>?</a:t>
            </a:r>
            <a:r>
              <a:rPr lang="ko-KR" altLang="en-US" sz="2400" dirty="0">
                <a:solidFill>
                  <a:srgbClr val="FF0000"/>
                </a:solidFill>
                <a:sym typeface="Wingdings" panose="05000000000000000000" pitchFamily="2" charset="2"/>
              </a:rPr>
              <a:t> </a:t>
            </a:r>
            <a:endParaRPr lang="ko-KR" altLang="en-US" sz="2400" dirty="0">
              <a:solidFill>
                <a:srgbClr val="FF0000"/>
              </a:solidFill>
            </a:endParaRPr>
          </a:p>
        </p:txBody>
      </p:sp>
    </p:spTree>
    <p:extLst>
      <p:ext uri="{BB962C8B-B14F-4D97-AF65-F5344CB8AC3E}">
        <p14:creationId xmlns:p14="http://schemas.microsoft.com/office/powerpoint/2010/main" val="414273690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233267" y="783370"/>
            <a:ext cx="11391286" cy="0"/>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3175BBB-C69D-4037-9604-E9A1A31D530A}"/>
              </a:ext>
            </a:extLst>
          </p:cNvPr>
          <p:cNvSpPr txBox="1"/>
          <p:nvPr/>
        </p:nvSpPr>
        <p:spPr>
          <a:xfrm>
            <a:off x="156751" y="261257"/>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타사와의 차별성</a:t>
            </a:r>
          </a:p>
        </p:txBody>
      </p:sp>
      <p:pic>
        <p:nvPicPr>
          <p:cNvPr id="20" name="그림 19">
            <a:extLst>
              <a:ext uri="{FF2B5EF4-FFF2-40B4-BE49-F238E27FC236}">
                <a16:creationId xmlns:a16="http://schemas.microsoft.com/office/drawing/2014/main" id="{B354081A-7589-461A-96E4-99EB25BEFA5B}"/>
              </a:ext>
            </a:extLst>
          </p:cNvPr>
          <p:cNvPicPr>
            <a:picLocks noChangeAspect="1"/>
          </p:cNvPicPr>
          <p:nvPr/>
        </p:nvPicPr>
        <p:blipFill rotWithShape="1">
          <a:blip r:embed="rId3">
            <a:extLst>
              <a:ext uri="{28A0092B-C50C-407E-A947-70E740481C1C}">
                <a14:useLocalDpi xmlns:a14="http://schemas.microsoft.com/office/drawing/2010/main" val="0"/>
              </a:ext>
            </a:extLst>
          </a:blip>
          <a:srcRect l="24409" r="26133"/>
          <a:stretch/>
        </p:blipFill>
        <p:spPr>
          <a:xfrm>
            <a:off x="1943399" y="1349232"/>
            <a:ext cx="1354278" cy="1077042"/>
          </a:xfrm>
          <a:prstGeom prst="rect">
            <a:avLst/>
          </a:prstGeom>
        </p:spPr>
      </p:pic>
      <p:pic>
        <p:nvPicPr>
          <p:cNvPr id="22" name="그림 21">
            <a:extLst>
              <a:ext uri="{FF2B5EF4-FFF2-40B4-BE49-F238E27FC236}">
                <a16:creationId xmlns:a16="http://schemas.microsoft.com/office/drawing/2014/main" id="{78608287-A89D-4A24-BD76-461C931EF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1" y="2568648"/>
            <a:ext cx="5011082" cy="2303073"/>
          </a:xfrm>
          <a:prstGeom prst="rect">
            <a:avLst/>
          </a:prstGeom>
        </p:spPr>
      </p:pic>
      <p:sp>
        <p:nvSpPr>
          <p:cNvPr id="23" name="TextBox 22">
            <a:extLst>
              <a:ext uri="{FF2B5EF4-FFF2-40B4-BE49-F238E27FC236}">
                <a16:creationId xmlns:a16="http://schemas.microsoft.com/office/drawing/2014/main" id="{2D2510C3-C01D-49BA-8AEA-CC197673266D}"/>
              </a:ext>
            </a:extLst>
          </p:cNvPr>
          <p:cNvSpPr txBox="1"/>
          <p:nvPr/>
        </p:nvSpPr>
        <p:spPr>
          <a:xfrm>
            <a:off x="671209" y="5498031"/>
            <a:ext cx="4328808" cy="369332"/>
          </a:xfrm>
          <a:prstGeom prst="rect">
            <a:avLst/>
          </a:prstGeom>
          <a:noFill/>
        </p:spPr>
        <p:txBody>
          <a:bodyPr wrap="square" rtlCol="0">
            <a:spAutoFit/>
          </a:bodyPr>
          <a:lstStyle/>
          <a:p>
            <a:r>
              <a:rPr lang="en-US" altLang="ko-KR" dirty="0">
                <a:solidFill>
                  <a:schemeClr val="bg1">
                    <a:lumMod val="50000"/>
                  </a:schemeClr>
                </a:solidFill>
              </a:rPr>
              <a:t>SKARO</a:t>
            </a:r>
            <a:r>
              <a:rPr lang="ko-KR" altLang="en-US" dirty="0">
                <a:solidFill>
                  <a:schemeClr val="bg1">
                    <a:lumMod val="50000"/>
                  </a:schemeClr>
                </a:solidFill>
              </a:rPr>
              <a:t>사의 셔틀콕 발사기 스위치들</a:t>
            </a:r>
            <a:endParaRPr lang="en-US" altLang="ko-KR" dirty="0">
              <a:solidFill>
                <a:schemeClr val="bg1">
                  <a:lumMod val="50000"/>
                </a:schemeClr>
              </a:solidFill>
            </a:endParaRPr>
          </a:p>
        </p:txBody>
      </p:sp>
      <p:sp>
        <p:nvSpPr>
          <p:cNvPr id="24" name="TextBox 23">
            <a:extLst>
              <a:ext uri="{FF2B5EF4-FFF2-40B4-BE49-F238E27FC236}">
                <a16:creationId xmlns:a16="http://schemas.microsoft.com/office/drawing/2014/main" id="{E5E2D075-7A93-4A93-BAE2-3A538B9A2EA7}"/>
              </a:ext>
            </a:extLst>
          </p:cNvPr>
          <p:cNvSpPr txBox="1"/>
          <p:nvPr/>
        </p:nvSpPr>
        <p:spPr>
          <a:xfrm>
            <a:off x="5958892" y="1197356"/>
            <a:ext cx="5370038" cy="2062103"/>
          </a:xfrm>
          <a:prstGeom prst="rect">
            <a:avLst/>
          </a:prstGeom>
          <a:noFill/>
        </p:spPr>
        <p:txBody>
          <a:bodyPr wrap="square" rtlCol="0">
            <a:spAutoFit/>
          </a:bodyPr>
          <a:lstStyle/>
          <a:p>
            <a:r>
              <a:rPr lang="en-US" altLang="ko-KR" sz="2000" b="1" dirty="0">
                <a:solidFill>
                  <a:srgbClr val="6AD3AA"/>
                </a:solidFill>
                <a:ea typeface="KoPub돋움체 Bold" panose="00000800000000000000"/>
              </a:rPr>
              <a:t>SKARO</a:t>
            </a:r>
            <a:r>
              <a:rPr lang="ko-KR" altLang="en-US" sz="2000" b="1" dirty="0">
                <a:solidFill>
                  <a:srgbClr val="6AD3AA"/>
                </a:solidFill>
                <a:ea typeface="KoPub돋움체 Bold" panose="00000800000000000000"/>
              </a:rPr>
              <a:t>사</a:t>
            </a:r>
            <a:endParaRPr lang="en-US" altLang="ko-KR" sz="2000" b="1" dirty="0">
              <a:solidFill>
                <a:srgbClr val="6AD3AA"/>
              </a:solidFill>
              <a:ea typeface="KoPub돋움체 Bold" panose="00000800000000000000"/>
            </a:endParaRPr>
          </a:p>
          <a:p>
            <a:endParaRPr lang="en-US" altLang="ko-KR" sz="2000" b="1" dirty="0">
              <a:solidFill>
                <a:srgbClr val="6AD3AA"/>
              </a:solidFill>
              <a:ea typeface="KoPub돋움체 Bold" panose="00000800000000000000"/>
            </a:endParaRPr>
          </a:p>
          <a:p>
            <a:pPr marL="342900" indent="-342900">
              <a:buAutoNum type="arabicPeriod"/>
            </a:pPr>
            <a:r>
              <a:rPr lang="ko-KR" altLang="en-US" sz="2000" dirty="0">
                <a:solidFill>
                  <a:srgbClr val="6AD3AA"/>
                </a:solidFill>
                <a:ea typeface="KoPub돋움체 Bold" panose="00000800000000000000"/>
              </a:rPr>
              <a:t>원하는 위치에 발사 가능</a:t>
            </a:r>
            <a:r>
              <a:rPr lang="en-US" altLang="ko-KR" sz="2000" dirty="0">
                <a:solidFill>
                  <a:srgbClr val="6AD3AA"/>
                </a:solidFill>
                <a:ea typeface="KoPub돋움체 Bold" panose="00000800000000000000"/>
              </a:rPr>
              <a:t>.</a:t>
            </a:r>
          </a:p>
          <a:p>
            <a:pPr marL="342900" indent="-342900">
              <a:buAutoNum type="arabicPeriod"/>
            </a:pPr>
            <a:endParaRPr lang="en-US" altLang="ko-KR" sz="1200" dirty="0">
              <a:solidFill>
                <a:srgbClr val="6AD3AA"/>
              </a:solidFill>
              <a:ea typeface="KoPub돋움체 Bold" panose="00000800000000000000"/>
            </a:endParaRPr>
          </a:p>
          <a:p>
            <a:pPr marL="342900" indent="-342900">
              <a:buAutoNum type="arabicPeriod"/>
            </a:pPr>
            <a:r>
              <a:rPr lang="ko-KR" altLang="en-US" sz="2000" dirty="0">
                <a:solidFill>
                  <a:srgbClr val="6AD3AA"/>
                </a:solidFill>
                <a:ea typeface="KoPub돋움체 Bold" panose="00000800000000000000"/>
              </a:rPr>
              <a:t>원하는 루틴으로 셔틀콕을 발사가능</a:t>
            </a:r>
            <a:r>
              <a:rPr lang="en-US" altLang="ko-KR" sz="2000" dirty="0">
                <a:solidFill>
                  <a:srgbClr val="6AD3AA"/>
                </a:solidFill>
                <a:ea typeface="KoPub돋움체 Bold" panose="00000800000000000000"/>
              </a:rPr>
              <a:t>.</a:t>
            </a:r>
          </a:p>
          <a:p>
            <a:pPr marL="342900" indent="-342900">
              <a:buAutoNum type="arabicPeriod"/>
            </a:pPr>
            <a:endParaRPr lang="en-US" altLang="ko-KR" sz="1200" dirty="0">
              <a:solidFill>
                <a:srgbClr val="6AD3AA"/>
              </a:solidFill>
              <a:ea typeface="KoPub돋움체 Bold" panose="00000800000000000000"/>
            </a:endParaRPr>
          </a:p>
          <a:p>
            <a:pPr marL="342900" indent="-342900">
              <a:buAutoNum type="arabicPeriod"/>
            </a:pPr>
            <a:r>
              <a:rPr lang="ko-KR" altLang="en-US" sz="2000" dirty="0">
                <a:solidFill>
                  <a:srgbClr val="6AD3AA"/>
                </a:solidFill>
                <a:ea typeface="KoPub돋움체 Bold" panose="00000800000000000000"/>
              </a:rPr>
              <a:t>고가의 상품 </a:t>
            </a:r>
            <a:r>
              <a:rPr lang="en-US" altLang="ko-KR" sz="2000" dirty="0">
                <a:solidFill>
                  <a:srgbClr val="6AD3AA"/>
                </a:solidFill>
                <a:ea typeface="KoPub돋움체 Bold" panose="00000800000000000000"/>
              </a:rPr>
              <a:t>(800</a:t>
            </a:r>
            <a:r>
              <a:rPr lang="ko-KR" altLang="en-US" sz="2000" dirty="0">
                <a:solidFill>
                  <a:srgbClr val="6AD3AA"/>
                </a:solidFill>
                <a:ea typeface="KoPub돋움체 Bold" panose="00000800000000000000"/>
              </a:rPr>
              <a:t>만원</a:t>
            </a:r>
            <a:r>
              <a:rPr lang="en-US" altLang="ko-KR" sz="2000" dirty="0">
                <a:solidFill>
                  <a:srgbClr val="6AD3AA"/>
                </a:solidFill>
                <a:ea typeface="KoPub돋움체 Bold" panose="00000800000000000000"/>
              </a:rPr>
              <a:t>)</a:t>
            </a:r>
          </a:p>
        </p:txBody>
      </p:sp>
      <p:sp>
        <p:nvSpPr>
          <p:cNvPr id="25" name="TextBox 24">
            <a:extLst>
              <a:ext uri="{FF2B5EF4-FFF2-40B4-BE49-F238E27FC236}">
                <a16:creationId xmlns:a16="http://schemas.microsoft.com/office/drawing/2014/main" id="{B1BFBED4-00D5-4C6B-B236-229558CBA523}"/>
              </a:ext>
            </a:extLst>
          </p:cNvPr>
          <p:cNvSpPr txBox="1"/>
          <p:nvPr/>
        </p:nvSpPr>
        <p:spPr>
          <a:xfrm>
            <a:off x="5928910" y="3399125"/>
            <a:ext cx="5011082" cy="3100849"/>
          </a:xfrm>
          <a:prstGeom prst="rect">
            <a:avLst/>
          </a:prstGeom>
          <a:noFill/>
        </p:spPr>
        <p:txBody>
          <a:bodyPr wrap="square" rtlCol="0">
            <a:spAutoFit/>
          </a:bodyPr>
          <a:lstStyle/>
          <a:p>
            <a:r>
              <a:rPr lang="ko-KR" altLang="en-US" sz="2400" b="1" dirty="0">
                <a:solidFill>
                  <a:srgbClr val="0070C0"/>
                </a:solidFill>
                <a:ea typeface="KoPub돋움체 Bold" panose="00000800000000000000"/>
              </a:rPr>
              <a:t>차이점</a:t>
            </a:r>
            <a:endParaRPr lang="en-US" altLang="ko-KR" sz="2400" b="1" dirty="0">
              <a:solidFill>
                <a:srgbClr val="0070C0"/>
              </a:solidFill>
              <a:ea typeface="KoPub돋움체 Bold" panose="00000800000000000000"/>
            </a:endParaRPr>
          </a:p>
          <a:p>
            <a:endParaRPr lang="en-US" altLang="ko-KR" sz="2400" b="1" dirty="0">
              <a:solidFill>
                <a:srgbClr val="0070C0"/>
              </a:solidFill>
              <a:ea typeface="KoPub돋움체 Bold" panose="00000800000000000000"/>
            </a:endParaRPr>
          </a:p>
          <a:p>
            <a:pPr marL="457200" indent="-457200">
              <a:buAutoNum type="arabicPeriod"/>
            </a:pPr>
            <a:r>
              <a:rPr lang="ko-KR" altLang="en-US" dirty="0">
                <a:solidFill>
                  <a:srgbClr val="0070C0"/>
                </a:solidFill>
                <a:ea typeface="KoPub돋움체 Bold" panose="00000800000000000000"/>
              </a:rPr>
              <a:t>발사 뿐만이 아닌 사용자의 자세를 분석하여 올바른 자세로 교정</a:t>
            </a:r>
            <a:endParaRPr lang="en-US" altLang="ko-KR" dirty="0">
              <a:solidFill>
                <a:srgbClr val="0070C0"/>
              </a:solidFill>
              <a:ea typeface="KoPub돋움체 Bold" panose="00000800000000000000"/>
            </a:endParaRPr>
          </a:p>
          <a:p>
            <a:pPr marL="457200" indent="-457200">
              <a:buAutoNum type="arabicPeriod"/>
            </a:pPr>
            <a:endParaRPr lang="en-US" altLang="ko-KR" sz="1100" dirty="0">
              <a:solidFill>
                <a:srgbClr val="0070C0"/>
              </a:solidFill>
              <a:ea typeface="KoPub돋움체 Bold" panose="00000800000000000000"/>
            </a:endParaRPr>
          </a:p>
          <a:p>
            <a:pPr marL="457200" indent="-457200">
              <a:buAutoNum type="arabicPeriod"/>
            </a:pPr>
            <a:r>
              <a:rPr lang="ko-KR" altLang="en-US" dirty="0">
                <a:solidFill>
                  <a:srgbClr val="0070C0"/>
                </a:solidFill>
                <a:ea typeface="KoPub돋움체 Bold" panose="00000800000000000000"/>
              </a:rPr>
              <a:t>사용자의 의지와 상관없이 발사하는 것이 아닌 본인의 흐름에 맞게 시작할 수 있음</a:t>
            </a:r>
            <a:endParaRPr lang="en-US" altLang="ko-KR" dirty="0">
              <a:solidFill>
                <a:srgbClr val="0070C0"/>
              </a:solidFill>
              <a:ea typeface="KoPub돋움체 Bold" panose="00000800000000000000"/>
            </a:endParaRPr>
          </a:p>
          <a:p>
            <a:pPr marL="457200" indent="-457200">
              <a:buAutoNum type="arabicPeriod"/>
            </a:pPr>
            <a:endParaRPr lang="en-US" altLang="ko-KR" sz="1050" dirty="0">
              <a:solidFill>
                <a:srgbClr val="0070C0"/>
              </a:solidFill>
              <a:ea typeface="KoPub돋움체 Bold" panose="00000800000000000000"/>
            </a:endParaRPr>
          </a:p>
          <a:p>
            <a:pPr marL="457200" indent="-457200">
              <a:buAutoNum type="arabicPeriod"/>
            </a:pPr>
            <a:r>
              <a:rPr lang="ko-KR" altLang="en-US" dirty="0" err="1">
                <a:solidFill>
                  <a:srgbClr val="0070C0"/>
                </a:solidFill>
                <a:ea typeface="KoPub돋움체 Bold" panose="00000800000000000000"/>
              </a:rPr>
              <a:t>소프트웨어적인</a:t>
            </a:r>
            <a:r>
              <a:rPr lang="ko-KR" altLang="en-US" dirty="0">
                <a:solidFill>
                  <a:srgbClr val="0070C0"/>
                </a:solidFill>
                <a:ea typeface="KoPub돋움체 Bold" panose="00000800000000000000"/>
              </a:rPr>
              <a:t> 부분을 수동으로 전환하여 가격적인 측면에서 훨씬 저렴하고 조작이 훨씬 간단하다</a:t>
            </a:r>
            <a:r>
              <a:rPr lang="en-US" altLang="ko-KR" dirty="0">
                <a:solidFill>
                  <a:srgbClr val="0070C0"/>
                </a:solidFill>
                <a:ea typeface="KoPub돋움체 Bold" panose="00000800000000000000"/>
              </a:rPr>
              <a:t>.</a:t>
            </a:r>
            <a:endParaRPr lang="ko-KR" altLang="en-US" dirty="0">
              <a:solidFill>
                <a:srgbClr val="0070C0"/>
              </a:solidFill>
              <a:ea typeface="KoPub돋움체 Bold" panose="00000800000000000000"/>
            </a:endParaRPr>
          </a:p>
        </p:txBody>
      </p:sp>
      <p:sp>
        <p:nvSpPr>
          <p:cNvPr id="26" name="자유형: 도형 25">
            <a:extLst>
              <a:ext uri="{FF2B5EF4-FFF2-40B4-BE49-F238E27FC236}">
                <a16:creationId xmlns:a16="http://schemas.microsoft.com/office/drawing/2014/main" id="{A870A0A4-A83E-4D6B-A835-D856ACCE86FB}"/>
              </a:ext>
            </a:extLst>
          </p:cNvPr>
          <p:cNvSpPr/>
          <p:nvPr/>
        </p:nvSpPr>
        <p:spPr>
          <a:xfrm rot="4672792">
            <a:off x="10247611" y="4884325"/>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98E9BFAD-C678-4BB2-9A17-370A03B3472C}"/>
              </a:ext>
            </a:extLst>
          </p:cNvPr>
          <p:cNvSpPr txBox="1"/>
          <p:nvPr/>
        </p:nvSpPr>
        <p:spPr>
          <a:xfrm>
            <a:off x="8900969" y="4410056"/>
            <a:ext cx="4692310" cy="461665"/>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sym typeface="Wingdings" panose="05000000000000000000" pitchFamily="2" charset="2"/>
              </a:rPr>
              <a:t>자세 교정이 어떻게 가능한가</a:t>
            </a:r>
            <a:r>
              <a:rPr lang="en-US" altLang="ko-KR" sz="2400" dirty="0">
                <a:solidFill>
                  <a:srgbClr val="FF0000"/>
                </a:solidFill>
                <a:sym typeface="Wingdings" panose="05000000000000000000" pitchFamily="2" charset="2"/>
              </a:rPr>
              <a:t>?</a:t>
            </a:r>
            <a:endParaRPr lang="ko-KR" altLang="en-US" sz="2400" dirty="0">
              <a:solidFill>
                <a:srgbClr val="FF0000"/>
              </a:solidFill>
            </a:endParaRPr>
          </a:p>
        </p:txBody>
      </p:sp>
      <p:sp>
        <p:nvSpPr>
          <p:cNvPr id="13" name="TextBox 12">
            <a:extLst>
              <a:ext uri="{FF2B5EF4-FFF2-40B4-BE49-F238E27FC236}">
                <a16:creationId xmlns:a16="http://schemas.microsoft.com/office/drawing/2014/main" id="{0C195EAE-3EF3-448F-8735-547BE5104676}"/>
              </a:ext>
            </a:extLst>
          </p:cNvPr>
          <p:cNvSpPr txBox="1"/>
          <p:nvPr/>
        </p:nvSpPr>
        <p:spPr>
          <a:xfrm>
            <a:off x="8111537" y="6178450"/>
            <a:ext cx="5000087" cy="461665"/>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sym typeface="Wingdings" panose="05000000000000000000" pitchFamily="2" charset="2"/>
              </a:rPr>
              <a:t>무엇을 수동 전환한다는 것인지</a:t>
            </a:r>
            <a:r>
              <a:rPr lang="en-US" altLang="ko-KR" sz="2400" dirty="0">
                <a:solidFill>
                  <a:srgbClr val="FF0000"/>
                </a:solidFill>
                <a:sym typeface="Wingdings" panose="05000000000000000000" pitchFamily="2" charset="2"/>
              </a:rPr>
              <a:t>?</a:t>
            </a:r>
            <a:endParaRPr lang="ko-KR" altLang="en-US" sz="2400" dirty="0">
              <a:solidFill>
                <a:srgbClr val="FF0000"/>
              </a:solidFill>
            </a:endParaRPr>
          </a:p>
        </p:txBody>
      </p:sp>
    </p:spTree>
    <p:extLst>
      <p:ext uri="{BB962C8B-B14F-4D97-AF65-F5344CB8AC3E}">
        <p14:creationId xmlns:p14="http://schemas.microsoft.com/office/powerpoint/2010/main" val="106474805"/>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52E0FEAF-15AE-4343-BFF2-9196F1287C1D}"/>
              </a:ext>
            </a:extLst>
          </p:cNvPr>
          <p:cNvSpPr txBox="1"/>
          <p:nvPr/>
        </p:nvSpPr>
        <p:spPr>
          <a:xfrm>
            <a:off x="156751" y="261257"/>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핵심 기술 설명</a:t>
            </a:r>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a:off x="233267" y="783370"/>
            <a:ext cx="11420469" cy="0"/>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7CFE9C4-5792-439E-B655-127A9F4745CF}"/>
              </a:ext>
            </a:extLst>
          </p:cNvPr>
          <p:cNvSpPr txBox="1"/>
          <p:nvPr/>
        </p:nvSpPr>
        <p:spPr>
          <a:xfrm>
            <a:off x="4164954" y="1410682"/>
            <a:ext cx="2840476"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2. </a:t>
            </a:r>
            <a:r>
              <a:rPr lang="ko-KR" altLang="en-US" dirty="0">
                <a:solidFill>
                  <a:srgbClr val="6AD3AA"/>
                </a:solidFill>
                <a:latin typeface="휴먼둥근헤드라인" panose="02030504000101010101" pitchFamily="18" charset="-127"/>
                <a:ea typeface="휴먼둥근헤드라인" panose="02030504000101010101" pitchFamily="18" charset="-127"/>
              </a:rPr>
              <a:t>방향전환 및 이동</a:t>
            </a:r>
          </a:p>
        </p:txBody>
      </p:sp>
      <p:pic>
        <p:nvPicPr>
          <p:cNvPr id="5" name="그림 4">
            <a:extLst>
              <a:ext uri="{FF2B5EF4-FFF2-40B4-BE49-F238E27FC236}">
                <a16:creationId xmlns:a16="http://schemas.microsoft.com/office/drawing/2014/main" id="{2F234E7F-B34C-4603-8E86-CEF2544FC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635" y="2280289"/>
            <a:ext cx="859523" cy="584879"/>
          </a:xfrm>
          <a:prstGeom prst="rect">
            <a:avLst/>
          </a:prstGeom>
        </p:spPr>
      </p:pic>
      <p:sp>
        <p:nvSpPr>
          <p:cNvPr id="6" name="더하기 기호 5">
            <a:extLst>
              <a:ext uri="{FF2B5EF4-FFF2-40B4-BE49-F238E27FC236}">
                <a16:creationId xmlns:a16="http://schemas.microsoft.com/office/drawing/2014/main" id="{6AE3005A-883B-4B95-8979-203B860A5FFD}"/>
              </a:ext>
            </a:extLst>
          </p:cNvPr>
          <p:cNvSpPr/>
          <p:nvPr/>
        </p:nvSpPr>
        <p:spPr>
          <a:xfrm>
            <a:off x="9616329" y="2280289"/>
            <a:ext cx="554476" cy="501588"/>
          </a:xfrm>
          <a:prstGeom prst="mathPlus">
            <a:avLst/>
          </a:prstGeom>
          <a:solidFill>
            <a:srgbClr val="6AD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4DC175A-0918-4AAC-A384-60DA8109B187}"/>
              </a:ext>
            </a:extLst>
          </p:cNvPr>
          <p:cNvSpPr txBox="1"/>
          <p:nvPr/>
        </p:nvSpPr>
        <p:spPr>
          <a:xfrm>
            <a:off x="4282296" y="2105596"/>
            <a:ext cx="2840476" cy="923330"/>
          </a:xfrm>
          <a:prstGeom prst="rect">
            <a:avLst/>
          </a:prstGeom>
          <a:noFill/>
        </p:spPr>
        <p:txBody>
          <a:bodyPr wrap="square" rtlCol="0">
            <a:spAutoFit/>
          </a:bodyPr>
          <a:lstStyle/>
          <a:p>
            <a:r>
              <a:rPr lang="ko-KR" altLang="en-US" dirty="0" err="1">
                <a:solidFill>
                  <a:schemeClr val="bg1">
                    <a:lumMod val="50000"/>
                  </a:schemeClr>
                </a:solidFill>
              </a:rPr>
              <a:t>다관절</a:t>
            </a:r>
            <a:r>
              <a:rPr lang="ko-KR" altLang="en-US" dirty="0">
                <a:solidFill>
                  <a:schemeClr val="bg1">
                    <a:lumMod val="50000"/>
                  </a:schemeClr>
                </a:solidFill>
              </a:rPr>
              <a:t> 암으로 쉽게 움직이고 회전볼로 방향전환을 용이하게 한다</a:t>
            </a:r>
            <a:r>
              <a:rPr lang="en-US" altLang="ko-KR" dirty="0">
                <a:solidFill>
                  <a:schemeClr val="bg1">
                    <a:lumMod val="50000"/>
                  </a:schemeClr>
                </a:solidFill>
              </a:rPr>
              <a:t>.</a:t>
            </a:r>
            <a:endParaRPr lang="ko-KR" altLang="en-US" dirty="0">
              <a:solidFill>
                <a:schemeClr val="bg1">
                  <a:lumMod val="50000"/>
                </a:schemeClr>
              </a:solidFill>
            </a:endParaRPr>
          </a:p>
        </p:txBody>
      </p:sp>
      <p:pic>
        <p:nvPicPr>
          <p:cNvPr id="11" name="그림 10">
            <a:extLst>
              <a:ext uri="{FF2B5EF4-FFF2-40B4-BE49-F238E27FC236}">
                <a16:creationId xmlns:a16="http://schemas.microsoft.com/office/drawing/2014/main" id="{A7E9863C-5B52-4A94-98A9-85EFD4EB2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180" y="3354508"/>
            <a:ext cx="1792106" cy="1787725"/>
          </a:xfrm>
          <a:prstGeom prst="rect">
            <a:avLst/>
          </a:prstGeom>
        </p:spPr>
      </p:pic>
      <p:pic>
        <p:nvPicPr>
          <p:cNvPr id="13" name="그림 12" descr="텍스트이(가) 표시된 사진&#10;&#10;자동 생성된 설명">
            <a:extLst>
              <a:ext uri="{FF2B5EF4-FFF2-40B4-BE49-F238E27FC236}">
                <a16:creationId xmlns:a16="http://schemas.microsoft.com/office/drawing/2014/main" id="{53ED53B2-A056-44BB-9087-F5E9B5865034}"/>
              </a:ext>
            </a:extLst>
          </p:cNvPr>
          <p:cNvPicPr>
            <a:picLocks noChangeAspect="1"/>
          </p:cNvPicPr>
          <p:nvPr/>
        </p:nvPicPr>
        <p:blipFill rotWithShape="1">
          <a:blip r:embed="rId5">
            <a:extLst>
              <a:ext uri="{28A0092B-C50C-407E-A947-70E740481C1C}">
                <a14:useLocalDpi xmlns:a14="http://schemas.microsoft.com/office/drawing/2010/main" val="0"/>
              </a:ext>
            </a:extLst>
          </a:blip>
          <a:srcRect l="2894" r="28718" b="30262"/>
          <a:stretch/>
        </p:blipFill>
        <p:spPr>
          <a:xfrm>
            <a:off x="6040018" y="3260112"/>
            <a:ext cx="1792106" cy="1827458"/>
          </a:xfrm>
          <a:prstGeom prst="rect">
            <a:avLst/>
          </a:prstGeom>
        </p:spPr>
      </p:pic>
      <p:sp>
        <p:nvSpPr>
          <p:cNvPr id="16" name="더하기 기호 15">
            <a:extLst>
              <a:ext uri="{FF2B5EF4-FFF2-40B4-BE49-F238E27FC236}">
                <a16:creationId xmlns:a16="http://schemas.microsoft.com/office/drawing/2014/main" id="{54B2909D-A7FD-4C9E-A50C-A9A1B02A55E7}"/>
              </a:ext>
            </a:extLst>
          </p:cNvPr>
          <p:cNvSpPr/>
          <p:nvPr/>
        </p:nvSpPr>
        <p:spPr>
          <a:xfrm>
            <a:off x="5734375" y="4215198"/>
            <a:ext cx="554476" cy="501588"/>
          </a:xfrm>
          <a:prstGeom prst="mathPlus">
            <a:avLst/>
          </a:prstGeom>
          <a:solidFill>
            <a:srgbClr val="6AD3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EE02390A-0F6C-4FF2-B3FD-776B439F8E21}"/>
              </a:ext>
            </a:extLst>
          </p:cNvPr>
          <p:cNvSpPr/>
          <p:nvPr/>
        </p:nvSpPr>
        <p:spPr>
          <a:xfrm>
            <a:off x="6650663" y="3354508"/>
            <a:ext cx="1308272" cy="81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발사부</a:t>
            </a:r>
            <a:r>
              <a:rPr lang="ko-KR" altLang="en-US" dirty="0"/>
              <a:t> 연결</a:t>
            </a:r>
          </a:p>
        </p:txBody>
      </p:sp>
      <p:sp>
        <p:nvSpPr>
          <p:cNvPr id="19" name="TextBox 18">
            <a:extLst>
              <a:ext uri="{FF2B5EF4-FFF2-40B4-BE49-F238E27FC236}">
                <a16:creationId xmlns:a16="http://schemas.microsoft.com/office/drawing/2014/main" id="{27D301A9-FFE4-4DA8-AACA-4F610279D7FF}"/>
              </a:ext>
            </a:extLst>
          </p:cNvPr>
          <p:cNvSpPr txBox="1"/>
          <p:nvPr/>
        </p:nvSpPr>
        <p:spPr>
          <a:xfrm>
            <a:off x="8457348" y="1361553"/>
            <a:ext cx="2840476" cy="307777"/>
          </a:xfrm>
          <a:prstGeom prst="rect">
            <a:avLst/>
          </a:prstGeom>
          <a:noFill/>
        </p:spPr>
        <p:txBody>
          <a:bodyPr wrap="square" rtlCol="0">
            <a:spAutoFit/>
          </a:bodyPr>
          <a:lstStyle/>
          <a:p>
            <a:r>
              <a:rPr lang="en-US" altLang="ko-KR" sz="1400" dirty="0">
                <a:solidFill>
                  <a:srgbClr val="6AD3AA"/>
                </a:solidFill>
                <a:latin typeface="휴먼둥근헤드라인" panose="02030504000101010101" pitchFamily="18" charset="-127"/>
                <a:ea typeface="휴먼둥근헤드라인" panose="02030504000101010101" pitchFamily="18" charset="-127"/>
              </a:rPr>
              <a:t>3. ARDUINO+SENSOR</a:t>
            </a:r>
            <a:endParaRPr lang="ko-KR" altLang="en-US" sz="1400" dirty="0">
              <a:solidFill>
                <a:srgbClr val="6AD3AA"/>
              </a:solidFill>
              <a:latin typeface="휴먼둥근헤드라인" panose="02030504000101010101" pitchFamily="18" charset="-127"/>
              <a:ea typeface="휴먼둥근헤드라인" panose="02030504000101010101" pitchFamily="18" charset="-127"/>
            </a:endParaRPr>
          </a:p>
        </p:txBody>
      </p:sp>
      <p:pic>
        <p:nvPicPr>
          <p:cNvPr id="21" name="그림 20" descr="텍스트이(가) 표시된 사진&#10;&#10;자동 생성된 설명">
            <a:extLst>
              <a:ext uri="{FF2B5EF4-FFF2-40B4-BE49-F238E27FC236}">
                <a16:creationId xmlns:a16="http://schemas.microsoft.com/office/drawing/2014/main" id="{68A0BD14-3E23-46CB-B565-6BEC33CFB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7762" y="1944717"/>
            <a:ext cx="1235658" cy="1235658"/>
          </a:xfrm>
          <a:prstGeom prst="rect">
            <a:avLst/>
          </a:prstGeom>
        </p:spPr>
      </p:pic>
      <p:sp>
        <p:nvSpPr>
          <p:cNvPr id="22" name="TextBox 21">
            <a:extLst>
              <a:ext uri="{FF2B5EF4-FFF2-40B4-BE49-F238E27FC236}">
                <a16:creationId xmlns:a16="http://schemas.microsoft.com/office/drawing/2014/main" id="{2422DBDF-26EC-45AD-B7B6-CD85DE8F5483}"/>
              </a:ext>
            </a:extLst>
          </p:cNvPr>
          <p:cNvSpPr txBox="1"/>
          <p:nvPr/>
        </p:nvSpPr>
        <p:spPr>
          <a:xfrm>
            <a:off x="10369075" y="1667718"/>
            <a:ext cx="1137643" cy="276999"/>
          </a:xfrm>
          <a:prstGeom prst="rect">
            <a:avLst/>
          </a:prstGeom>
          <a:noFill/>
        </p:spPr>
        <p:txBody>
          <a:bodyPr wrap="square" rtlCol="0">
            <a:spAutoFit/>
          </a:bodyPr>
          <a:lstStyle/>
          <a:p>
            <a:r>
              <a:rPr lang="ko-KR" altLang="en-US" sz="1200" dirty="0"/>
              <a:t>동작감지센서</a:t>
            </a:r>
          </a:p>
        </p:txBody>
      </p:sp>
      <p:sp>
        <p:nvSpPr>
          <p:cNvPr id="23" name="화살표: 아래쪽 22">
            <a:extLst>
              <a:ext uri="{FF2B5EF4-FFF2-40B4-BE49-F238E27FC236}">
                <a16:creationId xmlns:a16="http://schemas.microsoft.com/office/drawing/2014/main" id="{137B22F3-F5EF-400C-98A1-4E94D66EEB49}"/>
              </a:ext>
            </a:extLst>
          </p:cNvPr>
          <p:cNvSpPr/>
          <p:nvPr/>
        </p:nvSpPr>
        <p:spPr>
          <a:xfrm>
            <a:off x="9872725" y="3322568"/>
            <a:ext cx="447472" cy="798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descr="실내, 커피메이커이(가) 표시된 사진&#10;&#10;자동 생성된 설명">
            <a:extLst>
              <a:ext uri="{FF2B5EF4-FFF2-40B4-BE49-F238E27FC236}">
                <a16:creationId xmlns:a16="http://schemas.microsoft.com/office/drawing/2014/main" id="{65F3DA27-B4DF-4631-BC79-2BCF84A29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6065" y="4241314"/>
            <a:ext cx="3429479" cy="1219370"/>
          </a:xfrm>
          <a:prstGeom prst="rect">
            <a:avLst/>
          </a:prstGeom>
        </p:spPr>
      </p:pic>
      <p:sp>
        <p:nvSpPr>
          <p:cNvPr id="26" name="TextBox 25">
            <a:extLst>
              <a:ext uri="{FF2B5EF4-FFF2-40B4-BE49-F238E27FC236}">
                <a16:creationId xmlns:a16="http://schemas.microsoft.com/office/drawing/2014/main" id="{F45886F6-7825-4D4F-8B06-63FBB0A67BE0}"/>
              </a:ext>
            </a:extLst>
          </p:cNvPr>
          <p:cNvSpPr txBox="1"/>
          <p:nvPr/>
        </p:nvSpPr>
        <p:spPr>
          <a:xfrm>
            <a:off x="208703" y="1432516"/>
            <a:ext cx="3229244" cy="307777"/>
          </a:xfrm>
          <a:prstGeom prst="rect">
            <a:avLst/>
          </a:prstGeom>
          <a:noFill/>
        </p:spPr>
        <p:txBody>
          <a:bodyPr wrap="square" rtlCol="0">
            <a:spAutoFit/>
          </a:bodyPr>
          <a:lstStyle/>
          <a:p>
            <a:r>
              <a:rPr lang="en-US" altLang="ko-KR" sz="1400" dirty="0">
                <a:solidFill>
                  <a:srgbClr val="6AD3AA"/>
                </a:solidFill>
                <a:latin typeface="휴먼둥근헤드라인" panose="02030504000101010101" pitchFamily="18" charset="-127"/>
                <a:ea typeface="휴먼둥근헤드라인" panose="02030504000101010101" pitchFamily="18" charset="-127"/>
              </a:rPr>
              <a:t>1.Human pose estimation </a:t>
            </a:r>
            <a:endParaRPr lang="ko-KR" altLang="en-US" sz="1400" dirty="0">
              <a:solidFill>
                <a:srgbClr val="6AD3AA"/>
              </a:solidFill>
              <a:latin typeface="휴먼둥근헤드라인" panose="02030504000101010101" pitchFamily="18" charset="-127"/>
              <a:ea typeface="휴먼둥근헤드라인" panose="02030504000101010101" pitchFamily="18" charset="-127"/>
            </a:endParaRPr>
          </a:p>
        </p:txBody>
      </p:sp>
      <p:sp>
        <p:nvSpPr>
          <p:cNvPr id="27" name="TextBox 26">
            <a:extLst>
              <a:ext uri="{FF2B5EF4-FFF2-40B4-BE49-F238E27FC236}">
                <a16:creationId xmlns:a16="http://schemas.microsoft.com/office/drawing/2014/main" id="{C94E9471-AB8E-4982-BBFF-F6EE9742FB5C}"/>
              </a:ext>
            </a:extLst>
          </p:cNvPr>
          <p:cNvSpPr txBox="1"/>
          <p:nvPr/>
        </p:nvSpPr>
        <p:spPr>
          <a:xfrm>
            <a:off x="3908180" y="5202682"/>
            <a:ext cx="1899232" cy="307777"/>
          </a:xfrm>
          <a:prstGeom prst="rect">
            <a:avLst/>
          </a:prstGeom>
          <a:noFill/>
        </p:spPr>
        <p:txBody>
          <a:bodyPr wrap="square" rtlCol="0">
            <a:spAutoFit/>
          </a:bodyPr>
          <a:lstStyle/>
          <a:p>
            <a:r>
              <a:rPr lang="en-US" altLang="ko-KR" sz="1400" dirty="0"/>
              <a:t>ex) </a:t>
            </a:r>
            <a:r>
              <a:rPr lang="ko-KR" altLang="en-US" sz="1400" dirty="0"/>
              <a:t>모니터암</a:t>
            </a:r>
          </a:p>
        </p:txBody>
      </p:sp>
      <p:sp>
        <p:nvSpPr>
          <p:cNvPr id="28" name="TextBox 27">
            <a:extLst>
              <a:ext uri="{FF2B5EF4-FFF2-40B4-BE49-F238E27FC236}">
                <a16:creationId xmlns:a16="http://schemas.microsoft.com/office/drawing/2014/main" id="{E62C9D09-4390-458F-98C8-8EC4BFD9D71D}"/>
              </a:ext>
            </a:extLst>
          </p:cNvPr>
          <p:cNvSpPr txBox="1"/>
          <p:nvPr/>
        </p:nvSpPr>
        <p:spPr>
          <a:xfrm>
            <a:off x="6394102" y="5202682"/>
            <a:ext cx="1434170" cy="276999"/>
          </a:xfrm>
          <a:prstGeom prst="rect">
            <a:avLst/>
          </a:prstGeom>
          <a:noFill/>
        </p:spPr>
        <p:txBody>
          <a:bodyPr wrap="square" rtlCol="0">
            <a:spAutoFit/>
          </a:bodyPr>
          <a:lstStyle/>
          <a:p>
            <a:r>
              <a:rPr lang="en-US" altLang="ko-KR" sz="1200" dirty="0"/>
              <a:t>Ex)</a:t>
            </a:r>
            <a:r>
              <a:rPr lang="ko-KR" altLang="en-US" sz="1200" dirty="0"/>
              <a:t>휴대폰 거치대</a:t>
            </a:r>
          </a:p>
        </p:txBody>
      </p:sp>
      <p:pic>
        <p:nvPicPr>
          <p:cNvPr id="30" name="그래픽 29" descr="웹 캠 단색으로 채워진">
            <a:extLst>
              <a:ext uri="{FF2B5EF4-FFF2-40B4-BE49-F238E27FC236}">
                <a16:creationId xmlns:a16="http://schemas.microsoft.com/office/drawing/2014/main" id="{293BDC56-3EB3-4B7F-B714-C817E18127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367" y="2360837"/>
            <a:ext cx="842080" cy="842080"/>
          </a:xfrm>
          <a:prstGeom prst="rect">
            <a:avLst/>
          </a:prstGeom>
        </p:spPr>
      </p:pic>
      <p:pic>
        <p:nvPicPr>
          <p:cNvPr id="32" name="그래픽 31" descr="배드민턴 단색으로 채워진">
            <a:extLst>
              <a:ext uri="{FF2B5EF4-FFF2-40B4-BE49-F238E27FC236}">
                <a16:creationId xmlns:a16="http://schemas.microsoft.com/office/drawing/2014/main" id="{ADB3004B-8AAD-4EA3-955A-C05D369841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38564">
            <a:off x="9713605" y="5634400"/>
            <a:ext cx="914400" cy="914400"/>
          </a:xfrm>
          <a:prstGeom prst="rect">
            <a:avLst/>
          </a:prstGeom>
        </p:spPr>
      </p:pic>
      <p:grpSp>
        <p:nvGrpSpPr>
          <p:cNvPr id="40" name="그룹 39">
            <a:extLst>
              <a:ext uri="{FF2B5EF4-FFF2-40B4-BE49-F238E27FC236}">
                <a16:creationId xmlns:a16="http://schemas.microsoft.com/office/drawing/2014/main" id="{FFE4C254-6305-45BF-AEED-FBA2C201F189}"/>
              </a:ext>
            </a:extLst>
          </p:cNvPr>
          <p:cNvGrpSpPr/>
          <p:nvPr/>
        </p:nvGrpSpPr>
        <p:grpSpPr>
          <a:xfrm>
            <a:off x="10320342" y="5535697"/>
            <a:ext cx="337680" cy="261720"/>
            <a:chOff x="10320342" y="5535697"/>
            <a:chExt cx="337680" cy="261720"/>
          </a:xfrm>
        </p:grpSpPr>
        <mc:AlternateContent xmlns:mc="http://schemas.openxmlformats.org/markup-compatibility/2006" xmlns:p14="http://schemas.microsoft.com/office/powerpoint/2010/main">
          <mc:Choice Requires="p14">
            <p:contentPart p14:bwMode="auto" r:id="rId12">
              <p14:nvContentPartPr>
                <p14:cNvPr id="38" name="잉크 37">
                  <a:extLst>
                    <a:ext uri="{FF2B5EF4-FFF2-40B4-BE49-F238E27FC236}">
                      <a16:creationId xmlns:a16="http://schemas.microsoft.com/office/drawing/2014/main" id="{4BC6A7FA-B001-492C-B342-D655F8CB202F}"/>
                    </a:ext>
                  </a:extLst>
                </p14:cNvPr>
                <p14:cNvContentPartPr/>
                <p14:nvPr/>
              </p14:nvContentPartPr>
              <p14:xfrm>
                <a:off x="10320342" y="5535697"/>
                <a:ext cx="11160" cy="164520"/>
              </p14:xfrm>
            </p:contentPart>
          </mc:Choice>
          <mc:Fallback xmlns="">
            <p:pic>
              <p:nvPicPr>
                <p:cNvPr id="38" name="잉크 37">
                  <a:extLst>
                    <a:ext uri="{FF2B5EF4-FFF2-40B4-BE49-F238E27FC236}">
                      <a16:creationId xmlns:a16="http://schemas.microsoft.com/office/drawing/2014/main" id="{4BC6A7FA-B001-492C-B342-D655F8CB202F}"/>
                    </a:ext>
                  </a:extLst>
                </p:cNvPr>
                <p:cNvPicPr/>
                <p:nvPr/>
              </p:nvPicPr>
              <p:blipFill>
                <a:blip r:embed="rId13"/>
                <a:stretch>
                  <a:fillRect/>
                </a:stretch>
              </p:blipFill>
              <p:spPr>
                <a:xfrm>
                  <a:off x="10311702" y="5527057"/>
                  <a:ext cx="28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잉크 38">
                  <a:extLst>
                    <a:ext uri="{FF2B5EF4-FFF2-40B4-BE49-F238E27FC236}">
                      <a16:creationId xmlns:a16="http://schemas.microsoft.com/office/drawing/2014/main" id="{704AA5C8-A8C4-4A8A-B4A0-F39BF7ABAFEC}"/>
                    </a:ext>
                  </a:extLst>
                </p14:cNvPr>
                <p14:cNvContentPartPr/>
                <p14:nvPr/>
              </p14:nvContentPartPr>
              <p14:xfrm>
                <a:off x="10466502" y="5570617"/>
                <a:ext cx="191520" cy="226800"/>
              </p14:xfrm>
            </p:contentPart>
          </mc:Choice>
          <mc:Fallback xmlns="">
            <p:pic>
              <p:nvPicPr>
                <p:cNvPr id="39" name="잉크 38">
                  <a:extLst>
                    <a:ext uri="{FF2B5EF4-FFF2-40B4-BE49-F238E27FC236}">
                      <a16:creationId xmlns:a16="http://schemas.microsoft.com/office/drawing/2014/main" id="{704AA5C8-A8C4-4A8A-B4A0-F39BF7ABAFEC}"/>
                    </a:ext>
                  </a:extLst>
                </p:cNvPr>
                <p:cNvPicPr/>
                <p:nvPr/>
              </p:nvPicPr>
              <p:blipFill>
                <a:blip r:embed="rId15"/>
                <a:stretch>
                  <a:fillRect/>
                </a:stretch>
              </p:blipFill>
              <p:spPr>
                <a:xfrm>
                  <a:off x="10457502" y="5561977"/>
                  <a:ext cx="209160" cy="24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41" name="잉크 40">
                <a:extLst>
                  <a:ext uri="{FF2B5EF4-FFF2-40B4-BE49-F238E27FC236}">
                    <a16:creationId xmlns:a16="http://schemas.microsoft.com/office/drawing/2014/main" id="{880D99E1-F240-447B-9DB5-D2FF36BF9EEF}"/>
                  </a:ext>
                </a:extLst>
              </p14:cNvPr>
              <p14:cNvContentPartPr/>
              <p14:nvPr/>
            </p14:nvContentPartPr>
            <p14:xfrm>
              <a:off x="9646782" y="5917657"/>
              <a:ext cx="284760" cy="317880"/>
            </p14:xfrm>
          </p:contentPart>
        </mc:Choice>
        <mc:Fallback xmlns="">
          <p:pic>
            <p:nvPicPr>
              <p:cNvPr id="41" name="잉크 40">
                <a:extLst>
                  <a:ext uri="{FF2B5EF4-FFF2-40B4-BE49-F238E27FC236}">
                    <a16:creationId xmlns:a16="http://schemas.microsoft.com/office/drawing/2014/main" id="{880D99E1-F240-447B-9DB5-D2FF36BF9EEF}"/>
                  </a:ext>
                </a:extLst>
              </p:cNvPr>
              <p:cNvPicPr/>
              <p:nvPr/>
            </p:nvPicPr>
            <p:blipFill>
              <a:blip r:embed="rId17"/>
              <a:stretch>
                <a:fillRect/>
              </a:stretch>
            </p:blipFill>
            <p:spPr>
              <a:xfrm>
                <a:off x="9638142" y="5908657"/>
                <a:ext cx="302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잉크 41">
                <a:extLst>
                  <a:ext uri="{FF2B5EF4-FFF2-40B4-BE49-F238E27FC236}">
                    <a16:creationId xmlns:a16="http://schemas.microsoft.com/office/drawing/2014/main" id="{A2236ACD-5B43-4BE9-827B-D389EEC6D6F7}"/>
                  </a:ext>
                </a:extLst>
              </p14:cNvPr>
              <p14:cNvContentPartPr/>
              <p14:nvPr/>
            </p14:nvContentPartPr>
            <p14:xfrm>
              <a:off x="10476582" y="5649097"/>
              <a:ext cx="250200" cy="488880"/>
            </p14:xfrm>
          </p:contentPart>
        </mc:Choice>
        <mc:Fallback xmlns="">
          <p:pic>
            <p:nvPicPr>
              <p:cNvPr id="42" name="잉크 41">
                <a:extLst>
                  <a:ext uri="{FF2B5EF4-FFF2-40B4-BE49-F238E27FC236}">
                    <a16:creationId xmlns:a16="http://schemas.microsoft.com/office/drawing/2014/main" id="{A2236ACD-5B43-4BE9-827B-D389EEC6D6F7}"/>
                  </a:ext>
                </a:extLst>
              </p:cNvPr>
              <p:cNvPicPr/>
              <p:nvPr/>
            </p:nvPicPr>
            <p:blipFill>
              <a:blip r:embed="rId19"/>
              <a:stretch>
                <a:fillRect/>
              </a:stretch>
            </p:blipFill>
            <p:spPr>
              <a:xfrm>
                <a:off x="10467582" y="5640457"/>
                <a:ext cx="267840" cy="506520"/>
              </a:xfrm>
              <a:prstGeom prst="rect">
                <a:avLst/>
              </a:prstGeom>
            </p:spPr>
          </p:pic>
        </mc:Fallback>
      </mc:AlternateContent>
      <p:grpSp>
        <p:nvGrpSpPr>
          <p:cNvPr id="46" name="그룹 45">
            <a:extLst>
              <a:ext uri="{FF2B5EF4-FFF2-40B4-BE49-F238E27FC236}">
                <a16:creationId xmlns:a16="http://schemas.microsoft.com/office/drawing/2014/main" id="{241DE42A-D3AB-4D3B-BFA6-D966CC502A3D}"/>
              </a:ext>
            </a:extLst>
          </p:cNvPr>
          <p:cNvGrpSpPr/>
          <p:nvPr/>
        </p:nvGrpSpPr>
        <p:grpSpPr>
          <a:xfrm>
            <a:off x="9591702" y="5525977"/>
            <a:ext cx="534600" cy="339840"/>
            <a:chOff x="9591702" y="5525977"/>
            <a:chExt cx="534600" cy="339840"/>
          </a:xfrm>
        </p:grpSpPr>
        <mc:AlternateContent xmlns:mc="http://schemas.openxmlformats.org/markup-compatibility/2006" xmlns:p14="http://schemas.microsoft.com/office/powerpoint/2010/main">
          <mc:Choice Requires="p14">
            <p:contentPart p14:bwMode="auto" r:id="rId20">
              <p14:nvContentPartPr>
                <p14:cNvPr id="34" name="잉크 33">
                  <a:extLst>
                    <a:ext uri="{FF2B5EF4-FFF2-40B4-BE49-F238E27FC236}">
                      <a16:creationId xmlns:a16="http://schemas.microsoft.com/office/drawing/2014/main" id="{C263C399-C62B-4761-B2CB-2F3503969948}"/>
                    </a:ext>
                  </a:extLst>
                </p14:cNvPr>
                <p14:cNvContentPartPr/>
                <p14:nvPr/>
              </p14:nvContentPartPr>
              <p14:xfrm>
                <a:off x="9613662" y="5532097"/>
                <a:ext cx="191520" cy="226800"/>
              </p14:xfrm>
            </p:contentPart>
          </mc:Choice>
          <mc:Fallback xmlns="">
            <p:pic>
              <p:nvPicPr>
                <p:cNvPr id="34" name="잉크 33">
                  <a:extLst>
                    <a:ext uri="{FF2B5EF4-FFF2-40B4-BE49-F238E27FC236}">
                      <a16:creationId xmlns:a16="http://schemas.microsoft.com/office/drawing/2014/main" id="{C263C399-C62B-4761-B2CB-2F3503969948}"/>
                    </a:ext>
                  </a:extLst>
                </p:cNvPr>
                <p:cNvPicPr/>
                <p:nvPr/>
              </p:nvPicPr>
              <p:blipFill>
                <a:blip r:embed="rId21"/>
                <a:stretch>
                  <a:fillRect/>
                </a:stretch>
              </p:blipFill>
              <p:spPr>
                <a:xfrm>
                  <a:off x="9605022" y="5523097"/>
                  <a:ext cx="2091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잉크 34">
                  <a:extLst>
                    <a:ext uri="{FF2B5EF4-FFF2-40B4-BE49-F238E27FC236}">
                      <a16:creationId xmlns:a16="http://schemas.microsoft.com/office/drawing/2014/main" id="{AFD37A78-AEAE-4656-93BC-535B09D5B4D0}"/>
                    </a:ext>
                  </a:extLst>
                </p14:cNvPr>
                <p14:cNvContentPartPr/>
                <p14:nvPr/>
              </p14:nvContentPartPr>
              <p14:xfrm>
                <a:off x="9909222" y="5558737"/>
                <a:ext cx="81000" cy="122040"/>
              </p14:xfrm>
            </p:contentPart>
          </mc:Choice>
          <mc:Fallback xmlns="">
            <p:pic>
              <p:nvPicPr>
                <p:cNvPr id="35" name="잉크 34">
                  <a:extLst>
                    <a:ext uri="{FF2B5EF4-FFF2-40B4-BE49-F238E27FC236}">
                      <a16:creationId xmlns:a16="http://schemas.microsoft.com/office/drawing/2014/main" id="{AFD37A78-AEAE-4656-93BC-535B09D5B4D0}"/>
                    </a:ext>
                  </a:extLst>
                </p:cNvPr>
                <p:cNvPicPr/>
                <p:nvPr/>
              </p:nvPicPr>
              <p:blipFill>
                <a:blip r:embed="rId23"/>
                <a:stretch>
                  <a:fillRect/>
                </a:stretch>
              </p:blipFill>
              <p:spPr>
                <a:xfrm>
                  <a:off x="9900582" y="5550097"/>
                  <a:ext cx="98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잉크 35">
                  <a:extLst>
                    <a:ext uri="{FF2B5EF4-FFF2-40B4-BE49-F238E27FC236}">
                      <a16:creationId xmlns:a16="http://schemas.microsoft.com/office/drawing/2014/main" id="{6BBB9183-7389-4BFA-AF1B-D7DFFBBCCDCA}"/>
                    </a:ext>
                  </a:extLst>
                </p14:cNvPr>
                <p14:cNvContentPartPr/>
                <p14:nvPr/>
              </p14:nvContentPartPr>
              <p14:xfrm>
                <a:off x="10125942" y="5525977"/>
                <a:ext cx="360" cy="145440"/>
              </p14:xfrm>
            </p:contentPart>
          </mc:Choice>
          <mc:Fallback xmlns="">
            <p:pic>
              <p:nvPicPr>
                <p:cNvPr id="36" name="잉크 35">
                  <a:extLst>
                    <a:ext uri="{FF2B5EF4-FFF2-40B4-BE49-F238E27FC236}">
                      <a16:creationId xmlns:a16="http://schemas.microsoft.com/office/drawing/2014/main" id="{6BBB9183-7389-4BFA-AF1B-D7DFFBBCCDCA}"/>
                    </a:ext>
                  </a:extLst>
                </p:cNvPr>
                <p:cNvPicPr/>
                <p:nvPr/>
              </p:nvPicPr>
              <p:blipFill>
                <a:blip r:embed="rId25"/>
                <a:stretch>
                  <a:fillRect/>
                </a:stretch>
              </p:blipFill>
              <p:spPr>
                <a:xfrm>
                  <a:off x="10117302" y="5517337"/>
                  <a:ext cx="18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잉크 44">
                  <a:extLst>
                    <a:ext uri="{FF2B5EF4-FFF2-40B4-BE49-F238E27FC236}">
                      <a16:creationId xmlns:a16="http://schemas.microsoft.com/office/drawing/2014/main" id="{ACC97896-D3D2-4A6D-AB4A-1E1128947717}"/>
                    </a:ext>
                  </a:extLst>
                </p14:cNvPr>
                <p14:cNvContentPartPr/>
                <p14:nvPr/>
              </p14:nvContentPartPr>
              <p14:xfrm>
                <a:off x="9591702" y="5622817"/>
                <a:ext cx="155160" cy="243000"/>
              </p14:xfrm>
            </p:contentPart>
          </mc:Choice>
          <mc:Fallback xmlns="">
            <p:pic>
              <p:nvPicPr>
                <p:cNvPr id="45" name="잉크 44">
                  <a:extLst>
                    <a:ext uri="{FF2B5EF4-FFF2-40B4-BE49-F238E27FC236}">
                      <a16:creationId xmlns:a16="http://schemas.microsoft.com/office/drawing/2014/main" id="{ACC97896-D3D2-4A6D-AB4A-1E1128947717}"/>
                    </a:ext>
                  </a:extLst>
                </p:cNvPr>
                <p:cNvPicPr/>
                <p:nvPr/>
              </p:nvPicPr>
              <p:blipFill>
                <a:blip r:embed="rId27"/>
                <a:stretch>
                  <a:fillRect/>
                </a:stretch>
              </p:blipFill>
              <p:spPr>
                <a:xfrm>
                  <a:off x="9583062" y="5613817"/>
                  <a:ext cx="172800" cy="260640"/>
                </a:xfrm>
                <a:prstGeom prst="rect">
                  <a:avLst/>
                </a:prstGeom>
              </p:spPr>
            </p:pic>
          </mc:Fallback>
        </mc:AlternateContent>
      </p:grpSp>
      <p:pic>
        <p:nvPicPr>
          <p:cNvPr id="49" name="그래픽 48" descr="테니스 단색으로 채워진">
            <a:extLst>
              <a:ext uri="{FF2B5EF4-FFF2-40B4-BE49-F238E27FC236}">
                <a16:creationId xmlns:a16="http://schemas.microsoft.com/office/drawing/2014/main" id="{236D29ED-CF06-4EB8-AFDA-B80BAFA6F7A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101378" y="2077641"/>
            <a:ext cx="1244927" cy="1244927"/>
          </a:xfrm>
          <a:prstGeom prst="rect">
            <a:avLst/>
          </a:prstGeom>
        </p:spPr>
      </p:pic>
      <p:cxnSp>
        <p:nvCxnSpPr>
          <p:cNvPr id="51" name="직선 연결선 50">
            <a:extLst>
              <a:ext uri="{FF2B5EF4-FFF2-40B4-BE49-F238E27FC236}">
                <a16:creationId xmlns:a16="http://schemas.microsoft.com/office/drawing/2014/main" id="{0E80C175-F614-4723-8EC6-052000C4CBDE}"/>
              </a:ext>
            </a:extLst>
          </p:cNvPr>
          <p:cNvCxnSpPr/>
          <p:nvPr/>
        </p:nvCxnSpPr>
        <p:spPr>
          <a:xfrm flipH="1" flipV="1">
            <a:off x="1201239" y="2865168"/>
            <a:ext cx="935991" cy="394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7546768-C380-44B4-8EA1-5CF00452B9C2}"/>
              </a:ext>
            </a:extLst>
          </p:cNvPr>
          <p:cNvCxnSpPr/>
          <p:nvPr/>
        </p:nvCxnSpPr>
        <p:spPr>
          <a:xfrm flipH="1">
            <a:off x="1202422" y="2179464"/>
            <a:ext cx="1039273" cy="3516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화살표: 아래쪽 53">
            <a:extLst>
              <a:ext uri="{FF2B5EF4-FFF2-40B4-BE49-F238E27FC236}">
                <a16:creationId xmlns:a16="http://schemas.microsoft.com/office/drawing/2014/main" id="{3654C2D9-DBE4-4A0A-A2D9-A243B714DD1D}"/>
              </a:ext>
            </a:extLst>
          </p:cNvPr>
          <p:cNvSpPr/>
          <p:nvPr/>
        </p:nvSpPr>
        <p:spPr>
          <a:xfrm>
            <a:off x="1649999" y="3540084"/>
            <a:ext cx="363847" cy="710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5" name="그래픽 54" descr="테니스 단색으로 채워진">
            <a:extLst>
              <a:ext uri="{FF2B5EF4-FFF2-40B4-BE49-F238E27FC236}">
                <a16:creationId xmlns:a16="http://schemas.microsoft.com/office/drawing/2014/main" id="{663D7B07-FD33-465F-9897-BF3214E1F0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7338" y="4389297"/>
            <a:ext cx="1626769" cy="1626769"/>
          </a:xfrm>
          <a:prstGeom prst="rect">
            <a:avLst/>
          </a:prstGeom>
        </p:spPr>
      </p:pic>
      <p:cxnSp>
        <p:nvCxnSpPr>
          <p:cNvPr id="57" name="직선 연결선 56">
            <a:extLst>
              <a:ext uri="{FF2B5EF4-FFF2-40B4-BE49-F238E27FC236}">
                <a16:creationId xmlns:a16="http://schemas.microsoft.com/office/drawing/2014/main" id="{FB60A2FC-CD87-4508-9FDB-7FDA8E01822C}"/>
              </a:ext>
            </a:extLst>
          </p:cNvPr>
          <p:cNvCxnSpPr/>
          <p:nvPr/>
        </p:nvCxnSpPr>
        <p:spPr>
          <a:xfrm flipH="1">
            <a:off x="1787173" y="4690632"/>
            <a:ext cx="91641" cy="24157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F7C49BE5-6E75-4D46-9017-A68016B2414B}"/>
              </a:ext>
            </a:extLst>
          </p:cNvPr>
          <p:cNvCxnSpPr>
            <a:cxnSpLocks/>
          </p:cNvCxnSpPr>
          <p:nvPr/>
        </p:nvCxnSpPr>
        <p:spPr>
          <a:xfrm flipH="1" flipV="1">
            <a:off x="1676245" y="4871759"/>
            <a:ext cx="202569" cy="6044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3563E0A9-940B-484F-BD77-268FC227CD5B}"/>
              </a:ext>
            </a:extLst>
          </p:cNvPr>
          <p:cNvCxnSpPr>
            <a:cxnSpLocks/>
          </p:cNvCxnSpPr>
          <p:nvPr/>
        </p:nvCxnSpPr>
        <p:spPr>
          <a:xfrm flipH="1">
            <a:off x="1477257" y="4889597"/>
            <a:ext cx="206077" cy="876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42BBF784-2471-4BD6-955F-B6D188C14B59}"/>
              </a:ext>
            </a:extLst>
          </p:cNvPr>
          <p:cNvCxnSpPr>
            <a:cxnSpLocks/>
          </p:cNvCxnSpPr>
          <p:nvPr/>
        </p:nvCxnSpPr>
        <p:spPr>
          <a:xfrm>
            <a:off x="1878814" y="4901983"/>
            <a:ext cx="124439" cy="27260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5EEA71C3-D8C5-42DF-8DAE-E743D9177117}"/>
              </a:ext>
            </a:extLst>
          </p:cNvPr>
          <p:cNvCxnSpPr>
            <a:cxnSpLocks/>
          </p:cNvCxnSpPr>
          <p:nvPr/>
        </p:nvCxnSpPr>
        <p:spPr>
          <a:xfrm flipH="1" flipV="1">
            <a:off x="1970722" y="5155676"/>
            <a:ext cx="216218" cy="6024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89EC34A2-E4FC-413D-A7E0-5E6E301D1656}"/>
              </a:ext>
            </a:extLst>
          </p:cNvPr>
          <p:cNvCxnSpPr>
            <a:cxnSpLocks/>
          </p:cNvCxnSpPr>
          <p:nvPr/>
        </p:nvCxnSpPr>
        <p:spPr>
          <a:xfrm flipH="1">
            <a:off x="1447842" y="4971713"/>
            <a:ext cx="48561" cy="1979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12549D79-991D-4CC5-9A15-FF5CBBD3BF52}"/>
              </a:ext>
            </a:extLst>
          </p:cNvPr>
          <p:cNvCxnSpPr>
            <a:cxnSpLocks/>
          </p:cNvCxnSpPr>
          <p:nvPr/>
        </p:nvCxnSpPr>
        <p:spPr>
          <a:xfrm flipH="1">
            <a:off x="1623920" y="4920763"/>
            <a:ext cx="160608" cy="46608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1AC2026E-F0B7-450D-8E1F-8C9EE9D2CDFA}"/>
              </a:ext>
            </a:extLst>
          </p:cNvPr>
          <p:cNvCxnSpPr>
            <a:cxnSpLocks/>
          </p:cNvCxnSpPr>
          <p:nvPr/>
        </p:nvCxnSpPr>
        <p:spPr>
          <a:xfrm flipH="1">
            <a:off x="1793632" y="4962623"/>
            <a:ext cx="16212" cy="3791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814A344-E962-480C-9C8F-1276DD701ACB}"/>
              </a:ext>
            </a:extLst>
          </p:cNvPr>
          <p:cNvCxnSpPr>
            <a:cxnSpLocks/>
          </p:cNvCxnSpPr>
          <p:nvPr/>
        </p:nvCxnSpPr>
        <p:spPr>
          <a:xfrm>
            <a:off x="1777529" y="5336725"/>
            <a:ext cx="163504" cy="15169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2B3A333E-52A5-4ADD-B9FA-422F5636861B}"/>
              </a:ext>
            </a:extLst>
          </p:cNvPr>
          <p:cNvCxnSpPr>
            <a:cxnSpLocks/>
          </p:cNvCxnSpPr>
          <p:nvPr/>
        </p:nvCxnSpPr>
        <p:spPr>
          <a:xfrm flipH="1">
            <a:off x="1945875" y="5473843"/>
            <a:ext cx="16212" cy="3791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6C072F5E-06FA-42F7-BB54-2E5FBFB1EDDE}"/>
              </a:ext>
            </a:extLst>
          </p:cNvPr>
          <p:cNvCxnSpPr>
            <a:cxnSpLocks/>
          </p:cNvCxnSpPr>
          <p:nvPr/>
        </p:nvCxnSpPr>
        <p:spPr>
          <a:xfrm flipH="1">
            <a:off x="1609194" y="5375023"/>
            <a:ext cx="4795" cy="220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30B15369-3A3D-4B02-9655-1659B6343C7B}"/>
              </a:ext>
            </a:extLst>
          </p:cNvPr>
          <p:cNvCxnSpPr>
            <a:cxnSpLocks/>
          </p:cNvCxnSpPr>
          <p:nvPr/>
        </p:nvCxnSpPr>
        <p:spPr>
          <a:xfrm flipH="1">
            <a:off x="1322628" y="5585911"/>
            <a:ext cx="292003" cy="2791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id="{76EF63D6-BE16-406E-B75B-1EA1372F0ED1}"/>
              </a:ext>
            </a:extLst>
          </p:cNvPr>
          <p:cNvSpPr/>
          <p:nvPr/>
        </p:nvSpPr>
        <p:spPr>
          <a:xfrm>
            <a:off x="1848071" y="4905970"/>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FE5EB253-21C9-4EE5-941A-BCBA9AA48EDC}"/>
              </a:ext>
            </a:extLst>
          </p:cNvPr>
          <p:cNvSpPr/>
          <p:nvPr/>
        </p:nvSpPr>
        <p:spPr>
          <a:xfrm>
            <a:off x="1963406" y="5097978"/>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a:extLst>
              <a:ext uri="{FF2B5EF4-FFF2-40B4-BE49-F238E27FC236}">
                <a16:creationId xmlns:a16="http://schemas.microsoft.com/office/drawing/2014/main" id="{F987B5F0-E1A9-4923-A706-2889193B681C}"/>
              </a:ext>
            </a:extLst>
          </p:cNvPr>
          <p:cNvSpPr/>
          <p:nvPr/>
        </p:nvSpPr>
        <p:spPr>
          <a:xfrm>
            <a:off x="1755405" y="5316933"/>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a:extLst>
              <a:ext uri="{FF2B5EF4-FFF2-40B4-BE49-F238E27FC236}">
                <a16:creationId xmlns:a16="http://schemas.microsoft.com/office/drawing/2014/main" id="{B9D75945-16F9-4A93-B192-3EDE69326B05}"/>
              </a:ext>
            </a:extLst>
          </p:cNvPr>
          <p:cNvSpPr/>
          <p:nvPr/>
        </p:nvSpPr>
        <p:spPr>
          <a:xfrm>
            <a:off x="1921130" y="5459139"/>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타원 94">
            <a:extLst>
              <a:ext uri="{FF2B5EF4-FFF2-40B4-BE49-F238E27FC236}">
                <a16:creationId xmlns:a16="http://schemas.microsoft.com/office/drawing/2014/main" id="{096B1810-980D-402A-9C4B-B6FA7A8F6751}"/>
              </a:ext>
            </a:extLst>
          </p:cNvPr>
          <p:cNvSpPr/>
          <p:nvPr/>
        </p:nvSpPr>
        <p:spPr>
          <a:xfrm>
            <a:off x="1571744" y="5546704"/>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타원 95">
            <a:extLst>
              <a:ext uri="{FF2B5EF4-FFF2-40B4-BE49-F238E27FC236}">
                <a16:creationId xmlns:a16="http://schemas.microsoft.com/office/drawing/2014/main" id="{D1846E70-3988-474C-A06D-CB3E510AB532}"/>
              </a:ext>
            </a:extLst>
          </p:cNvPr>
          <p:cNvSpPr/>
          <p:nvPr/>
        </p:nvSpPr>
        <p:spPr>
          <a:xfrm>
            <a:off x="1567943" y="5341775"/>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a:extLst>
              <a:ext uri="{FF2B5EF4-FFF2-40B4-BE49-F238E27FC236}">
                <a16:creationId xmlns:a16="http://schemas.microsoft.com/office/drawing/2014/main" id="{24FE9193-9ADC-4537-BDBF-F5562B1295F6}"/>
              </a:ext>
            </a:extLst>
          </p:cNvPr>
          <p:cNvSpPr/>
          <p:nvPr/>
        </p:nvSpPr>
        <p:spPr>
          <a:xfrm>
            <a:off x="1674578" y="4847340"/>
            <a:ext cx="64010" cy="6809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2FE1EED4-476D-4334-82EF-4B20DFAACA3E}"/>
              </a:ext>
            </a:extLst>
          </p:cNvPr>
          <p:cNvSpPr/>
          <p:nvPr/>
        </p:nvSpPr>
        <p:spPr>
          <a:xfrm>
            <a:off x="1450558" y="4935153"/>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TextBox 61">
            <a:extLst>
              <a:ext uri="{FF2B5EF4-FFF2-40B4-BE49-F238E27FC236}">
                <a16:creationId xmlns:a16="http://schemas.microsoft.com/office/drawing/2014/main" id="{3BB1836A-23AE-4EAD-907B-5DCDE1947732}"/>
              </a:ext>
            </a:extLst>
          </p:cNvPr>
          <p:cNvSpPr txBox="1"/>
          <p:nvPr/>
        </p:nvSpPr>
        <p:spPr>
          <a:xfrm>
            <a:off x="3188891" y="265965"/>
            <a:ext cx="7494359" cy="830997"/>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en-US" altLang="ko-KR" sz="2400" dirty="0">
                <a:solidFill>
                  <a:srgbClr val="FF0000"/>
                </a:solidFill>
              </a:rPr>
              <a:t>1</a:t>
            </a:r>
            <a:r>
              <a:rPr lang="ko-KR" altLang="en-US" sz="2400" dirty="0">
                <a:solidFill>
                  <a:srgbClr val="FF0000"/>
                </a:solidFill>
              </a:rPr>
              <a:t>단계 포즈 분석과 </a:t>
            </a:r>
            <a:r>
              <a:rPr lang="en-US" altLang="ko-KR" sz="2400" dirty="0">
                <a:solidFill>
                  <a:srgbClr val="FF0000"/>
                </a:solidFill>
              </a:rPr>
              <a:t>2</a:t>
            </a:r>
            <a:r>
              <a:rPr lang="ko-KR" altLang="en-US" sz="2400" dirty="0">
                <a:solidFill>
                  <a:srgbClr val="FF0000"/>
                </a:solidFill>
              </a:rPr>
              <a:t>단계 방향 전환</a:t>
            </a:r>
            <a:r>
              <a:rPr lang="en-US" altLang="ko-KR" sz="2400" dirty="0">
                <a:solidFill>
                  <a:srgbClr val="FF0000"/>
                </a:solidFill>
              </a:rPr>
              <a:t>/</a:t>
            </a:r>
            <a:r>
              <a:rPr lang="ko-KR" altLang="en-US" sz="2400" dirty="0">
                <a:solidFill>
                  <a:srgbClr val="FF0000"/>
                </a:solidFill>
              </a:rPr>
              <a:t>이동이 어떻게</a:t>
            </a:r>
            <a:endParaRPr lang="en-US" altLang="ko-KR" sz="2400" dirty="0">
              <a:solidFill>
                <a:srgbClr val="FF0000"/>
              </a:solidFill>
            </a:endParaRPr>
          </a:p>
          <a:p>
            <a:r>
              <a:rPr lang="ko-KR" altLang="en-US" sz="2400" dirty="0">
                <a:solidFill>
                  <a:srgbClr val="FF0000"/>
                </a:solidFill>
              </a:rPr>
              <a:t>연관되는가</a:t>
            </a:r>
            <a:r>
              <a:rPr lang="en-US" altLang="ko-KR" sz="2400" dirty="0">
                <a:solidFill>
                  <a:srgbClr val="FF0000"/>
                </a:solidFill>
              </a:rPr>
              <a:t>? </a:t>
            </a:r>
            <a:r>
              <a:rPr lang="ko-KR" altLang="en-US" sz="2400" dirty="0">
                <a:solidFill>
                  <a:srgbClr val="FF0000"/>
                </a:solidFill>
              </a:rPr>
              <a:t>구체적인 설명이 없음</a:t>
            </a:r>
          </a:p>
        </p:txBody>
      </p:sp>
    </p:spTree>
    <p:extLst>
      <p:ext uri="{BB962C8B-B14F-4D97-AF65-F5344CB8AC3E}">
        <p14:creationId xmlns:p14="http://schemas.microsoft.com/office/powerpoint/2010/main" val="29928037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도형 6">
            <a:extLst>
              <a:ext uri="{FF2B5EF4-FFF2-40B4-BE49-F238E27FC236}">
                <a16:creationId xmlns:a16="http://schemas.microsoft.com/office/drawing/2014/main" id="{1E63272D-7B56-42B0-9338-FE980F31DF11}"/>
              </a:ext>
            </a:extLst>
          </p:cNvPr>
          <p:cNvSpPr/>
          <p:nvPr/>
        </p:nvSpPr>
        <p:spPr>
          <a:xfrm rot="10056426">
            <a:off x="-186728" y="4885581"/>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자유형: 도형 7">
            <a:extLst>
              <a:ext uri="{FF2B5EF4-FFF2-40B4-BE49-F238E27FC236}">
                <a16:creationId xmlns:a16="http://schemas.microsoft.com/office/drawing/2014/main" id="{4923E146-073D-41B9-88B0-7EAE39A9E589}"/>
              </a:ext>
            </a:extLst>
          </p:cNvPr>
          <p:cNvSpPr/>
          <p:nvPr/>
        </p:nvSpPr>
        <p:spPr>
          <a:xfrm rot="20878902">
            <a:off x="10119913" y="-271132"/>
            <a:ext cx="2254423" cy="2240437"/>
          </a:xfrm>
          <a:custGeom>
            <a:avLst/>
            <a:gdLst>
              <a:gd name="connsiteX0" fmla="*/ 1870973 w 2254423"/>
              <a:gd name="connsiteY0" fmla="*/ 2240437 h 2240437"/>
              <a:gd name="connsiteX1" fmla="*/ 1851660 w 2254423"/>
              <a:gd name="connsiteY1" fmla="*/ 2214483 h 2240437"/>
              <a:gd name="connsiteX2" fmla="*/ 573238 w 2254423"/>
              <a:gd name="connsiteY2" fmla="*/ 278710 h 2240437"/>
              <a:gd name="connsiteX3" fmla="*/ 32368 w 2254423"/>
              <a:gd name="connsiteY3" fmla="*/ 55972 h 2240437"/>
              <a:gd name="connsiteX4" fmla="*/ 0 w 2254423"/>
              <a:gd name="connsiteY4" fmla="*/ 0 h 2240437"/>
              <a:gd name="connsiteX5" fmla="*/ 2254423 w 2254423"/>
              <a:gd name="connsiteY5" fmla="*/ 495375 h 2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423" h="2240437">
                <a:moveTo>
                  <a:pt x="1870973" y="2240437"/>
                </a:moveTo>
                <a:lnTo>
                  <a:pt x="1851660" y="2214483"/>
                </a:lnTo>
                <a:cubicBezTo>
                  <a:pt x="1487754" y="1649908"/>
                  <a:pt x="1887688" y="446845"/>
                  <a:pt x="573238" y="278710"/>
                </a:cubicBezTo>
                <a:cubicBezTo>
                  <a:pt x="287488" y="242159"/>
                  <a:pt x="115136" y="163198"/>
                  <a:pt x="32368" y="55972"/>
                </a:cubicBezTo>
                <a:lnTo>
                  <a:pt x="0" y="0"/>
                </a:lnTo>
                <a:lnTo>
                  <a:pt x="2254423" y="495375"/>
                </a:lnTo>
                <a:close/>
              </a:path>
            </a:pathLst>
          </a:custGeom>
          <a:solidFill>
            <a:srgbClr val="B9E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7" name="직선 연결선 16">
            <a:extLst>
              <a:ext uri="{FF2B5EF4-FFF2-40B4-BE49-F238E27FC236}">
                <a16:creationId xmlns:a16="http://schemas.microsoft.com/office/drawing/2014/main" id="{FAFC77DA-E7F0-4F8B-8BA8-255A683F9F8B}"/>
              </a:ext>
            </a:extLst>
          </p:cNvPr>
          <p:cNvCxnSpPr>
            <a:cxnSpLocks/>
          </p:cNvCxnSpPr>
          <p:nvPr/>
        </p:nvCxnSpPr>
        <p:spPr>
          <a:xfrm flipV="1">
            <a:off x="233267" y="722922"/>
            <a:ext cx="11387233" cy="60448"/>
          </a:xfrm>
          <a:prstGeom prst="line">
            <a:avLst/>
          </a:prstGeom>
          <a:ln w="38100">
            <a:solidFill>
              <a:srgbClr val="6AD3AA"/>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C50EEA1-1330-42E1-B9FB-439800136740}"/>
              </a:ext>
            </a:extLst>
          </p:cNvPr>
          <p:cNvSpPr txBox="1"/>
          <p:nvPr/>
        </p:nvSpPr>
        <p:spPr>
          <a:xfrm>
            <a:off x="156751" y="1140404"/>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Use Case</a:t>
            </a:r>
            <a:endParaRPr lang="ko-KR" altLang="en-US" dirty="0">
              <a:latin typeface="휴먼둥근헤드라인" panose="02030504000101010101" pitchFamily="18" charset="-127"/>
              <a:ea typeface="휴먼둥근헤드라인" panose="02030504000101010101" pitchFamily="18" charset="-127"/>
            </a:endParaRPr>
          </a:p>
        </p:txBody>
      </p:sp>
      <p:sp>
        <p:nvSpPr>
          <p:cNvPr id="24" name="TextBox 23">
            <a:extLst>
              <a:ext uri="{FF2B5EF4-FFF2-40B4-BE49-F238E27FC236}">
                <a16:creationId xmlns:a16="http://schemas.microsoft.com/office/drawing/2014/main" id="{DD6D55A8-E77D-48D0-8760-C0E6D533C032}"/>
              </a:ext>
            </a:extLst>
          </p:cNvPr>
          <p:cNvSpPr txBox="1"/>
          <p:nvPr/>
        </p:nvSpPr>
        <p:spPr>
          <a:xfrm>
            <a:off x="233265" y="1777252"/>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1. </a:t>
            </a:r>
            <a:r>
              <a:rPr lang="ko-KR" altLang="en-US" dirty="0">
                <a:solidFill>
                  <a:srgbClr val="6AD3AA"/>
                </a:solidFill>
                <a:latin typeface="휴먼둥근헤드라인" panose="02030504000101010101" pitchFamily="18" charset="-127"/>
                <a:ea typeface="휴먼둥근헤드라인" panose="02030504000101010101" pitchFamily="18" charset="-127"/>
              </a:rPr>
              <a:t>지도를 해야 하는데 격한 타구를 못하는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6" name="TextBox 25">
            <a:extLst>
              <a:ext uri="{FF2B5EF4-FFF2-40B4-BE49-F238E27FC236}">
                <a16:creationId xmlns:a16="http://schemas.microsoft.com/office/drawing/2014/main" id="{F7130283-AB28-49C7-8B09-194E74816BA0}"/>
              </a:ext>
            </a:extLst>
          </p:cNvPr>
          <p:cNvSpPr txBox="1"/>
          <p:nvPr/>
        </p:nvSpPr>
        <p:spPr>
          <a:xfrm>
            <a:off x="233267" y="3152764"/>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2. </a:t>
            </a:r>
            <a:r>
              <a:rPr lang="ko-KR" altLang="en-US" dirty="0">
                <a:solidFill>
                  <a:srgbClr val="6AD3AA"/>
                </a:solidFill>
                <a:latin typeface="휴먼둥근헤드라인" panose="02030504000101010101" pitchFamily="18" charset="-127"/>
                <a:ea typeface="휴먼둥근헤드라인" panose="02030504000101010101" pitchFamily="18" charset="-127"/>
              </a:rPr>
              <a:t>지도자 없이 혼자 연습을 하고싶은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7" name="TextBox 26">
            <a:extLst>
              <a:ext uri="{FF2B5EF4-FFF2-40B4-BE49-F238E27FC236}">
                <a16:creationId xmlns:a16="http://schemas.microsoft.com/office/drawing/2014/main" id="{7FDB3910-7543-4270-A5EB-85C5668DAC47}"/>
              </a:ext>
            </a:extLst>
          </p:cNvPr>
          <p:cNvSpPr txBox="1"/>
          <p:nvPr/>
        </p:nvSpPr>
        <p:spPr>
          <a:xfrm>
            <a:off x="233264" y="4858472"/>
            <a:ext cx="6040111" cy="369332"/>
          </a:xfrm>
          <a:prstGeom prst="rect">
            <a:avLst/>
          </a:prstGeom>
          <a:noFill/>
        </p:spPr>
        <p:txBody>
          <a:bodyPr wrap="square" rtlCol="0">
            <a:spAutoFit/>
          </a:bodyPr>
          <a:lstStyle/>
          <a:p>
            <a:r>
              <a:rPr lang="en-US" altLang="ko-KR" dirty="0">
                <a:solidFill>
                  <a:srgbClr val="6AD3AA"/>
                </a:solidFill>
                <a:latin typeface="휴먼둥근헤드라인" panose="02030504000101010101" pitchFamily="18" charset="-127"/>
                <a:ea typeface="휴먼둥근헤드라인" panose="02030504000101010101" pitchFamily="18" charset="-127"/>
              </a:rPr>
              <a:t>3. </a:t>
            </a:r>
            <a:r>
              <a:rPr lang="ko-KR" altLang="en-US" dirty="0">
                <a:solidFill>
                  <a:srgbClr val="6AD3AA"/>
                </a:solidFill>
                <a:latin typeface="휴먼둥근헤드라인" panose="02030504000101010101" pitchFamily="18" charset="-127"/>
                <a:ea typeface="휴먼둥근헤드라인" panose="02030504000101010101" pitchFamily="18" charset="-127"/>
              </a:rPr>
              <a:t>자신의 동작이 맞는지 체크하고 싶은 경우</a:t>
            </a:r>
            <a:endParaRPr lang="ko-KR" altLang="en-US" dirty="0">
              <a:latin typeface="휴먼둥근헤드라인" panose="02030504000101010101" pitchFamily="18" charset="-127"/>
              <a:ea typeface="휴먼둥근헤드라인" panose="02030504000101010101" pitchFamily="18" charset="-127"/>
            </a:endParaRPr>
          </a:p>
        </p:txBody>
      </p:sp>
      <p:sp>
        <p:nvSpPr>
          <p:cNvPr id="2" name="TextBox 1">
            <a:extLst>
              <a:ext uri="{FF2B5EF4-FFF2-40B4-BE49-F238E27FC236}">
                <a16:creationId xmlns:a16="http://schemas.microsoft.com/office/drawing/2014/main" id="{BFD37EAE-3DCD-4348-9FFD-C2A42D8E4328}"/>
              </a:ext>
            </a:extLst>
          </p:cNvPr>
          <p:cNvSpPr txBox="1"/>
          <p:nvPr/>
        </p:nvSpPr>
        <p:spPr>
          <a:xfrm>
            <a:off x="515565" y="2256817"/>
            <a:ext cx="7315201" cy="830997"/>
          </a:xfrm>
          <a:prstGeom prst="rect">
            <a:avLst/>
          </a:prstGeom>
          <a:noFill/>
        </p:spPr>
        <p:txBody>
          <a:bodyPr wrap="square" rtlCol="0">
            <a:spAutoFit/>
          </a:bodyPr>
          <a:lstStyle/>
          <a:p>
            <a:pPr marL="285750" indent="-285750">
              <a:buFontTx/>
              <a:buChar char="-"/>
            </a:pPr>
            <a:r>
              <a:rPr lang="ko-KR" altLang="en-US" sz="1600" dirty="0">
                <a:solidFill>
                  <a:schemeClr val="bg1">
                    <a:lumMod val="50000"/>
                  </a:schemeClr>
                </a:solidFill>
              </a:rPr>
              <a:t>다관절암으로 원하는 위치에 고정</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회전볼을 이용하여 원하는 </a:t>
            </a:r>
            <a:r>
              <a:rPr lang="ko-KR" altLang="en-US" sz="1600" dirty="0" err="1">
                <a:solidFill>
                  <a:schemeClr val="bg1">
                    <a:lumMod val="50000"/>
                  </a:schemeClr>
                </a:solidFill>
              </a:rPr>
              <a:t>각도및</a:t>
            </a:r>
            <a:r>
              <a:rPr lang="ko-KR" altLang="en-US" sz="1600" dirty="0">
                <a:solidFill>
                  <a:schemeClr val="bg1">
                    <a:lumMod val="50000"/>
                  </a:schemeClr>
                </a:solidFill>
              </a:rPr>
              <a:t> 방향 설정</a:t>
            </a:r>
            <a:endParaRPr lang="en-US" altLang="ko-KR" sz="1600" dirty="0">
              <a:solidFill>
                <a:schemeClr val="bg1">
                  <a:lumMod val="50000"/>
                </a:schemeClr>
              </a:solidFill>
            </a:endParaRPr>
          </a:p>
          <a:p>
            <a:r>
              <a:rPr lang="en-US" altLang="ko-KR" sz="1600" dirty="0">
                <a:solidFill>
                  <a:schemeClr val="bg1">
                    <a:lumMod val="50000"/>
                  </a:schemeClr>
                </a:solidFill>
              </a:rPr>
              <a:t>- </a:t>
            </a:r>
            <a:r>
              <a:rPr lang="ko-KR" altLang="en-US" sz="1600" dirty="0">
                <a:solidFill>
                  <a:schemeClr val="bg1">
                    <a:lumMod val="50000"/>
                  </a:schemeClr>
                </a:solidFill>
              </a:rPr>
              <a:t>  </a:t>
            </a:r>
            <a:r>
              <a:rPr lang="ko-KR" altLang="en-US" sz="1600" dirty="0" err="1">
                <a:solidFill>
                  <a:schemeClr val="bg1">
                    <a:lumMod val="50000"/>
                  </a:schemeClr>
                </a:solidFill>
              </a:rPr>
              <a:t>아두이노로</a:t>
            </a:r>
            <a:r>
              <a:rPr lang="ko-KR" altLang="en-US" sz="1600" dirty="0">
                <a:solidFill>
                  <a:schemeClr val="bg1">
                    <a:lumMod val="50000"/>
                  </a:schemeClr>
                </a:solidFill>
              </a:rPr>
              <a:t> 활용하여 모터에 </a:t>
            </a:r>
            <a:r>
              <a:rPr lang="en-US" altLang="ko-KR" sz="1600" dirty="0">
                <a:solidFill>
                  <a:schemeClr val="bg1">
                    <a:lumMod val="50000"/>
                  </a:schemeClr>
                </a:solidFill>
              </a:rPr>
              <a:t>analog</a:t>
            </a:r>
            <a:r>
              <a:rPr lang="ko-KR" altLang="en-US" sz="1600" dirty="0">
                <a:solidFill>
                  <a:schemeClr val="bg1">
                    <a:lumMod val="50000"/>
                  </a:schemeClr>
                </a:solidFill>
              </a:rPr>
              <a:t>신호를 주어 세기 조절</a:t>
            </a:r>
          </a:p>
        </p:txBody>
      </p:sp>
      <p:sp>
        <p:nvSpPr>
          <p:cNvPr id="29" name="TextBox 28">
            <a:extLst>
              <a:ext uri="{FF2B5EF4-FFF2-40B4-BE49-F238E27FC236}">
                <a16:creationId xmlns:a16="http://schemas.microsoft.com/office/drawing/2014/main" id="{11BCC59D-98E4-4C7A-B453-5E9CC831DD8F}"/>
              </a:ext>
            </a:extLst>
          </p:cNvPr>
          <p:cNvSpPr txBox="1"/>
          <p:nvPr/>
        </p:nvSpPr>
        <p:spPr>
          <a:xfrm>
            <a:off x="545185" y="5272861"/>
            <a:ext cx="7694779" cy="830997"/>
          </a:xfrm>
          <a:prstGeom prst="rect">
            <a:avLst/>
          </a:prstGeom>
          <a:noFill/>
        </p:spPr>
        <p:txBody>
          <a:bodyPr wrap="square" rtlCol="0">
            <a:spAutoFit/>
          </a:bodyPr>
          <a:lstStyle/>
          <a:p>
            <a:pPr marL="285750" indent="-285750">
              <a:buFontTx/>
              <a:buChar char="-"/>
            </a:pPr>
            <a:r>
              <a:rPr lang="ko-KR" altLang="en-US" sz="1600" dirty="0">
                <a:solidFill>
                  <a:schemeClr val="bg1">
                    <a:lumMod val="50000"/>
                  </a:schemeClr>
                </a:solidFill>
              </a:rPr>
              <a:t>설치된 카메라에 녹화된 사용자의 영상을 처리하여 관절을 인식</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인식된 관절을 추출하여 모델링</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다른 선수혹은 원하는 선수의 영상을 가져와 분석할 수 있다</a:t>
            </a:r>
            <a:r>
              <a:rPr lang="en-US" altLang="ko-KR" sz="1600" dirty="0">
                <a:solidFill>
                  <a:schemeClr val="bg1">
                    <a:lumMod val="50000"/>
                  </a:schemeClr>
                </a:solidFill>
              </a:rPr>
              <a:t>.</a:t>
            </a:r>
          </a:p>
        </p:txBody>
      </p:sp>
      <p:sp>
        <p:nvSpPr>
          <p:cNvPr id="30" name="TextBox 29">
            <a:extLst>
              <a:ext uri="{FF2B5EF4-FFF2-40B4-BE49-F238E27FC236}">
                <a16:creationId xmlns:a16="http://schemas.microsoft.com/office/drawing/2014/main" id="{022A8504-3386-49FE-B8BC-112D30624DE3}"/>
              </a:ext>
            </a:extLst>
          </p:cNvPr>
          <p:cNvSpPr txBox="1"/>
          <p:nvPr/>
        </p:nvSpPr>
        <p:spPr>
          <a:xfrm>
            <a:off x="432363" y="3627800"/>
            <a:ext cx="7412478" cy="1077218"/>
          </a:xfrm>
          <a:prstGeom prst="rect">
            <a:avLst/>
          </a:prstGeom>
          <a:noFill/>
        </p:spPr>
        <p:txBody>
          <a:bodyPr wrap="square" rtlCol="0">
            <a:spAutoFit/>
          </a:bodyPr>
          <a:lstStyle/>
          <a:p>
            <a:pPr marL="285750" indent="-285750">
              <a:buFontTx/>
              <a:buChar char="-"/>
            </a:pPr>
            <a:r>
              <a:rPr lang="ko-KR" altLang="en-US" sz="1600" dirty="0">
                <a:solidFill>
                  <a:schemeClr val="bg1">
                    <a:lumMod val="50000"/>
                  </a:schemeClr>
                </a:solidFill>
              </a:rPr>
              <a:t>원하는 구질을 버튼으로 선택</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동작감지 센서를 활용</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사람이 감지가 되면 </a:t>
            </a:r>
            <a:r>
              <a:rPr lang="ko-KR" altLang="en-US" sz="1600" dirty="0" err="1">
                <a:solidFill>
                  <a:schemeClr val="bg1">
                    <a:lumMod val="50000"/>
                  </a:schemeClr>
                </a:solidFill>
              </a:rPr>
              <a:t>아두이노를</a:t>
            </a:r>
            <a:r>
              <a:rPr lang="ko-KR" altLang="en-US" sz="1600" dirty="0">
                <a:solidFill>
                  <a:schemeClr val="bg1">
                    <a:lumMod val="50000"/>
                  </a:schemeClr>
                </a:solidFill>
              </a:rPr>
              <a:t> 통해 모터 드라이브에 신호를 전달</a:t>
            </a:r>
            <a:endParaRPr lang="en-US" altLang="ko-KR" sz="1600" dirty="0">
              <a:solidFill>
                <a:schemeClr val="bg1">
                  <a:lumMod val="50000"/>
                </a:schemeClr>
              </a:solidFill>
            </a:endParaRPr>
          </a:p>
          <a:p>
            <a:pPr marL="285750" indent="-285750">
              <a:buFontTx/>
              <a:buChar char="-"/>
            </a:pPr>
            <a:r>
              <a:rPr lang="ko-KR" altLang="en-US" sz="1600" dirty="0">
                <a:solidFill>
                  <a:schemeClr val="bg1">
                    <a:lumMod val="50000"/>
                  </a:schemeClr>
                </a:solidFill>
              </a:rPr>
              <a:t>모터드라이버는 모터를 입력된 </a:t>
            </a:r>
            <a:r>
              <a:rPr lang="en-US" altLang="ko-KR" sz="1600" dirty="0">
                <a:solidFill>
                  <a:schemeClr val="bg1">
                    <a:lumMod val="50000"/>
                  </a:schemeClr>
                </a:solidFill>
              </a:rPr>
              <a:t>analog</a:t>
            </a:r>
            <a:r>
              <a:rPr lang="ko-KR" altLang="en-US" sz="1600" dirty="0">
                <a:solidFill>
                  <a:schemeClr val="bg1">
                    <a:lumMod val="50000"/>
                  </a:schemeClr>
                </a:solidFill>
              </a:rPr>
              <a:t>값에 맞게 모터가 작동</a:t>
            </a:r>
          </a:p>
        </p:txBody>
      </p:sp>
      <p:pic>
        <p:nvPicPr>
          <p:cNvPr id="5" name="그림 4" descr="텍스트이(가) 표시된 사진&#10;&#10;자동 생성된 설명">
            <a:extLst>
              <a:ext uri="{FF2B5EF4-FFF2-40B4-BE49-F238E27FC236}">
                <a16:creationId xmlns:a16="http://schemas.microsoft.com/office/drawing/2014/main" id="{F7046F31-769F-4BD1-875C-AFFE35856B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57226" y="3796809"/>
            <a:ext cx="584775" cy="584775"/>
          </a:xfrm>
          <a:prstGeom prst="rect">
            <a:avLst/>
          </a:prstGeom>
        </p:spPr>
      </p:pic>
      <p:pic>
        <p:nvPicPr>
          <p:cNvPr id="10" name="그래픽 9" descr="테니스 윤곽선">
            <a:extLst>
              <a:ext uri="{FF2B5EF4-FFF2-40B4-BE49-F238E27FC236}">
                <a16:creationId xmlns:a16="http://schemas.microsoft.com/office/drawing/2014/main" id="{A9569528-04F0-4365-A512-F6FB50929D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57226" y="2549204"/>
            <a:ext cx="914400" cy="914400"/>
          </a:xfrm>
          <a:prstGeom prst="rect">
            <a:avLst/>
          </a:prstGeom>
        </p:spPr>
      </p:pic>
      <p:sp>
        <p:nvSpPr>
          <p:cNvPr id="19" name="TextBox 18">
            <a:extLst>
              <a:ext uri="{FF2B5EF4-FFF2-40B4-BE49-F238E27FC236}">
                <a16:creationId xmlns:a16="http://schemas.microsoft.com/office/drawing/2014/main" id="{1B784610-FBDC-4063-AC3E-1CD1AA88876C}"/>
              </a:ext>
            </a:extLst>
          </p:cNvPr>
          <p:cNvSpPr txBox="1"/>
          <p:nvPr/>
        </p:nvSpPr>
        <p:spPr>
          <a:xfrm>
            <a:off x="7880040" y="3661707"/>
            <a:ext cx="719847" cy="253916"/>
          </a:xfrm>
          <a:prstGeom prst="rect">
            <a:avLst/>
          </a:prstGeom>
          <a:noFill/>
        </p:spPr>
        <p:txBody>
          <a:bodyPr wrap="square" rtlCol="0">
            <a:spAutoFit/>
          </a:bodyPr>
          <a:lstStyle/>
          <a:p>
            <a:r>
              <a:rPr lang="ko-KR" altLang="en-US" sz="1050" dirty="0"/>
              <a:t>사람감지</a:t>
            </a:r>
          </a:p>
        </p:txBody>
      </p:sp>
      <p:sp>
        <p:nvSpPr>
          <p:cNvPr id="28" name="TextBox 27">
            <a:extLst>
              <a:ext uri="{FF2B5EF4-FFF2-40B4-BE49-F238E27FC236}">
                <a16:creationId xmlns:a16="http://schemas.microsoft.com/office/drawing/2014/main" id="{68F424D5-7A2F-4618-952B-C4DB05BA43E8}"/>
              </a:ext>
            </a:extLst>
          </p:cNvPr>
          <p:cNvSpPr txBox="1"/>
          <p:nvPr/>
        </p:nvSpPr>
        <p:spPr>
          <a:xfrm>
            <a:off x="156751" y="261257"/>
            <a:ext cx="3360889" cy="461665"/>
          </a:xfrm>
          <a:prstGeom prst="rect">
            <a:avLst/>
          </a:prstGeom>
          <a:noFill/>
        </p:spPr>
        <p:txBody>
          <a:bodyPr wrap="square" rtlCol="0">
            <a:spAutoFit/>
          </a:bodyPr>
          <a:lstStyle/>
          <a:p>
            <a:r>
              <a:rPr lang="ko-KR" altLang="en-US" sz="2400" b="1" dirty="0">
                <a:solidFill>
                  <a:srgbClr val="6AD3AA"/>
                </a:solidFill>
                <a:ea typeface="KoPub돋움체 Bold" panose="00000800000000000000"/>
              </a:rPr>
              <a:t>구조 및 동작</a:t>
            </a:r>
          </a:p>
        </p:txBody>
      </p:sp>
      <p:pic>
        <p:nvPicPr>
          <p:cNvPr id="21" name="그래픽 20" descr="뒤로 윤곽선">
            <a:extLst>
              <a:ext uri="{FF2B5EF4-FFF2-40B4-BE49-F238E27FC236}">
                <a16:creationId xmlns:a16="http://schemas.microsoft.com/office/drawing/2014/main" id="{4DA76B61-9BA7-4796-B920-BEAEB1E183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518444">
            <a:off x="8827260" y="3360863"/>
            <a:ext cx="1549987" cy="1549987"/>
          </a:xfrm>
          <a:prstGeom prst="rect">
            <a:avLst/>
          </a:prstGeom>
        </p:spPr>
      </p:pic>
      <p:sp>
        <p:nvSpPr>
          <p:cNvPr id="22" name="TextBox 21">
            <a:extLst>
              <a:ext uri="{FF2B5EF4-FFF2-40B4-BE49-F238E27FC236}">
                <a16:creationId xmlns:a16="http://schemas.microsoft.com/office/drawing/2014/main" id="{2BA97414-2BF5-4DAE-A4CB-CFE55FB681D6}"/>
              </a:ext>
            </a:extLst>
          </p:cNvPr>
          <p:cNvSpPr txBox="1"/>
          <p:nvPr/>
        </p:nvSpPr>
        <p:spPr>
          <a:xfrm>
            <a:off x="9080311" y="4286943"/>
            <a:ext cx="757635" cy="246221"/>
          </a:xfrm>
          <a:prstGeom prst="rect">
            <a:avLst/>
          </a:prstGeom>
          <a:noFill/>
        </p:spPr>
        <p:txBody>
          <a:bodyPr wrap="square" rtlCol="0">
            <a:spAutoFit/>
          </a:bodyPr>
          <a:lstStyle/>
          <a:p>
            <a:r>
              <a:rPr lang="ko-KR" altLang="en-US" sz="1000" dirty="0"/>
              <a:t>신호 전달</a:t>
            </a:r>
          </a:p>
        </p:txBody>
      </p:sp>
      <p:pic>
        <p:nvPicPr>
          <p:cNvPr id="31" name="그래픽 30" descr="혜성 윤곽선">
            <a:extLst>
              <a:ext uri="{FF2B5EF4-FFF2-40B4-BE49-F238E27FC236}">
                <a16:creationId xmlns:a16="http://schemas.microsoft.com/office/drawing/2014/main" id="{09A4FEDD-414F-4A6B-8BF7-2616082C2A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875738">
            <a:off x="9811963" y="2533706"/>
            <a:ext cx="334515" cy="334515"/>
          </a:xfrm>
          <a:prstGeom prst="rect">
            <a:avLst/>
          </a:prstGeom>
        </p:spPr>
      </p:pic>
      <p:pic>
        <p:nvPicPr>
          <p:cNvPr id="40" name="그림 39">
            <a:extLst>
              <a:ext uri="{FF2B5EF4-FFF2-40B4-BE49-F238E27FC236}">
                <a16:creationId xmlns:a16="http://schemas.microsoft.com/office/drawing/2014/main" id="{76BD47B7-E1DD-452B-BEE7-D1F3A49ACBF3}"/>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25236" r="20041"/>
          <a:stretch/>
        </p:blipFill>
        <p:spPr>
          <a:xfrm>
            <a:off x="10592952" y="2785200"/>
            <a:ext cx="914400" cy="1666864"/>
          </a:xfrm>
          <a:prstGeom prst="rect">
            <a:avLst/>
          </a:prstGeom>
        </p:spPr>
      </p:pic>
      <p:pic>
        <p:nvPicPr>
          <p:cNvPr id="42" name="그림 41" descr="실내, 커피메이커이(가) 표시된 사진&#10;&#10;자동 생성된 설명">
            <a:extLst>
              <a:ext uri="{FF2B5EF4-FFF2-40B4-BE49-F238E27FC236}">
                <a16:creationId xmlns:a16="http://schemas.microsoft.com/office/drawing/2014/main" id="{A62A70DC-D031-48D8-9FAC-EFE2FB2A65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8380" y="2464734"/>
            <a:ext cx="1423544" cy="506149"/>
          </a:xfrm>
          <a:prstGeom prst="rect">
            <a:avLst/>
          </a:prstGeom>
        </p:spPr>
      </p:pic>
      <p:pic>
        <p:nvPicPr>
          <p:cNvPr id="43" name="그래픽 42" descr="테니스 단색으로 채워진">
            <a:extLst>
              <a:ext uri="{FF2B5EF4-FFF2-40B4-BE49-F238E27FC236}">
                <a16:creationId xmlns:a16="http://schemas.microsoft.com/office/drawing/2014/main" id="{EAA0BF71-D0E0-4055-A29B-B94BF9A550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16222" y="4826732"/>
            <a:ext cx="1626769" cy="1626769"/>
          </a:xfrm>
          <a:prstGeom prst="rect">
            <a:avLst/>
          </a:prstGeom>
        </p:spPr>
      </p:pic>
      <p:cxnSp>
        <p:nvCxnSpPr>
          <p:cNvPr id="44" name="직선 연결선 43">
            <a:extLst>
              <a:ext uri="{FF2B5EF4-FFF2-40B4-BE49-F238E27FC236}">
                <a16:creationId xmlns:a16="http://schemas.microsoft.com/office/drawing/2014/main" id="{0EDF88D3-CB48-45F9-865E-5978758711E4}"/>
              </a:ext>
            </a:extLst>
          </p:cNvPr>
          <p:cNvCxnSpPr/>
          <p:nvPr/>
        </p:nvCxnSpPr>
        <p:spPr>
          <a:xfrm flipH="1">
            <a:off x="8746057" y="5128067"/>
            <a:ext cx="91641" cy="24157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E5E0A43F-2427-46BA-8B13-8117B103E6C3}"/>
              </a:ext>
            </a:extLst>
          </p:cNvPr>
          <p:cNvCxnSpPr>
            <a:cxnSpLocks/>
          </p:cNvCxnSpPr>
          <p:nvPr/>
        </p:nvCxnSpPr>
        <p:spPr>
          <a:xfrm flipH="1" flipV="1">
            <a:off x="8635129" y="5309194"/>
            <a:ext cx="202569" cy="6044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40B8418D-7EFE-4D6F-9ED2-8A1DF446C747}"/>
              </a:ext>
            </a:extLst>
          </p:cNvPr>
          <p:cNvCxnSpPr>
            <a:cxnSpLocks/>
          </p:cNvCxnSpPr>
          <p:nvPr/>
        </p:nvCxnSpPr>
        <p:spPr>
          <a:xfrm flipH="1">
            <a:off x="8436141" y="5327032"/>
            <a:ext cx="206077" cy="876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A514900-8CB2-48E5-A296-FE4B77D8E2C2}"/>
              </a:ext>
            </a:extLst>
          </p:cNvPr>
          <p:cNvCxnSpPr>
            <a:cxnSpLocks/>
          </p:cNvCxnSpPr>
          <p:nvPr/>
        </p:nvCxnSpPr>
        <p:spPr>
          <a:xfrm>
            <a:off x="8837698" y="5339418"/>
            <a:ext cx="124439" cy="27260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5C0CC80-6B80-4F92-8F09-1A17FF514009}"/>
              </a:ext>
            </a:extLst>
          </p:cNvPr>
          <p:cNvCxnSpPr>
            <a:cxnSpLocks/>
          </p:cNvCxnSpPr>
          <p:nvPr/>
        </p:nvCxnSpPr>
        <p:spPr>
          <a:xfrm flipH="1" flipV="1">
            <a:off x="8929606" y="5593111"/>
            <a:ext cx="216218" cy="6024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F046551D-C8C2-4B53-8752-AD7AF3D99AA8}"/>
              </a:ext>
            </a:extLst>
          </p:cNvPr>
          <p:cNvCxnSpPr>
            <a:cxnSpLocks/>
          </p:cNvCxnSpPr>
          <p:nvPr/>
        </p:nvCxnSpPr>
        <p:spPr>
          <a:xfrm flipH="1">
            <a:off x="8406726" y="5409148"/>
            <a:ext cx="48561" cy="1979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6A6A438-E1A9-4072-82CB-CBB495CD3C02}"/>
              </a:ext>
            </a:extLst>
          </p:cNvPr>
          <p:cNvCxnSpPr>
            <a:cxnSpLocks/>
          </p:cNvCxnSpPr>
          <p:nvPr/>
        </p:nvCxnSpPr>
        <p:spPr>
          <a:xfrm flipH="1">
            <a:off x="8582804" y="5358198"/>
            <a:ext cx="160608" cy="46608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48A0B7E-9655-43C8-89E3-6248FD223CE5}"/>
              </a:ext>
            </a:extLst>
          </p:cNvPr>
          <p:cNvCxnSpPr>
            <a:cxnSpLocks/>
          </p:cNvCxnSpPr>
          <p:nvPr/>
        </p:nvCxnSpPr>
        <p:spPr>
          <a:xfrm flipH="1">
            <a:off x="8752516" y="5400058"/>
            <a:ext cx="16212" cy="3791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D2F2B23E-FE53-4A3A-B531-ED1DD73CC08B}"/>
              </a:ext>
            </a:extLst>
          </p:cNvPr>
          <p:cNvCxnSpPr>
            <a:cxnSpLocks/>
          </p:cNvCxnSpPr>
          <p:nvPr/>
        </p:nvCxnSpPr>
        <p:spPr>
          <a:xfrm>
            <a:off x="8736413" y="5774160"/>
            <a:ext cx="163504" cy="15169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07C7B4BD-6B06-4048-B436-43BE3B7633C7}"/>
              </a:ext>
            </a:extLst>
          </p:cNvPr>
          <p:cNvCxnSpPr>
            <a:cxnSpLocks/>
          </p:cNvCxnSpPr>
          <p:nvPr/>
        </p:nvCxnSpPr>
        <p:spPr>
          <a:xfrm flipH="1">
            <a:off x="8904759" y="5911278"/>
            <a:ext cx="16212" cy="3791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45EDF5F0-0263-4F12-BF88-04B2F9FCDE3A}"/>
              </a:ext>
            </a:extLst>
          </p:cNvPr>
          <p:cNvCxnSpPr>
            <a:cxnSpLocks/>
          </p:cNvCxnSpPr>
          <p:nvPr/>
        </p:nvCxnSpPr>
        <p:spPr>
          <a:xfrm flipH="1">
            <a:off x="8568078" y="5812458"/>
            <a:ext cx="4795" cy="220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F6C76B8C-24EC-456D-8E95-2DE0B289D059}"/>
              </a:ext>
            </a:extLst>
          </p:cNvPr>
          <p:cNvCxnSpPr>
            <a:cxnSpLocks/>
          </p:cNvCxnSpPr>
          <p:nvPr/>
        </p:nvCxnSpPr>
        <p:spPr>
          <a:xfrm flipH="1">
            <a:off x="8281512" y="6023346"/>
            <a:ext cx="292003" cy="2791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A0A9B9F5-5E52-4A1B-8E31-F2762C6BED67}"/>
              </a:ext>
            </a:extLst>
          </p:cNvPr>
          <p:cNvSpPr/>
          <p:nvPr/>
        </p:nvSpPr>
        <p:spPr>
          <a:xfrm>
            <a:off x="8806955" y="5343405"/>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D7E4A29A-8D12-4DA1-B42C-B3C7D12A5AB5}"/>
              </a:ext>
            </a:extLst>
          </p:cNvPr>
          <p:cNvSpPr/>
          <p:nvPr/>
        </p:nvSpPr>
        <p:spPr>
          <a:xfrm>
            <a:off x="8922290" y="5535413"/>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7E7DE7F4-DBFE-4960-89F8-6626B2A1275D}"/>
              </a:ext>
            </a:extLst>
          </p:cNvPr>
          <p:cNvSpPr/>
          <p:nvPr/>
        </p:nvSpPr>
        <p:spPr>
          <a:xfrm>
            <a:off x="8714289" y="5754368"/>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39022697-C8F2-43D1-B093-21412934C7D9}"/>
              </a:ext>
            </a:extLst>
          </p:cNvPr>
          <p:cNvSpPr/>
          <p:nvPr/>
        </p:nvSpPr>
        <p:spPr>
          <a:xfrm>
            <a:off x="8880014" y="5896574"/>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E39E5882-46E1-43EE-9AF9-2419573171E6}"/>
              </a:ext>
            </a:extLst>
          </p:cNvPr>
          <p:cNvSpPr/>
          <p:nvPr/>
        </p:nvSpPr>
        <p:spPr>
          <a:xfrm>
            <a:off x="8530628" y="5984139"/>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0A9F465-F4A3-4721-973A-3544A6005FED}"/>
              </a:ext>
            </a:extLst>
          </p:cNvPr>
          <p:cNvSpPr/>
          <p:nvPr/>
        </p:nvSpPr>
        <p:spPr>
          <a:xfrm>
            <a:off x="8526827" y="5779210"/>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F19BE5F5-8A29-4372-B4C8-A9561CA5D968}"/>
              </a:ext>
            </a:extLst>
          </p:cNvPr>
          <p:cNvSpPr/>
          <p:nvPr/>
        </p:nvSpPr>
        <p:spPr>
          <a:xfrm>
            <a:off x="8633462" y="5284775"/>
            <a:ext cx="64010" cy="6809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16AEEDFA-378A-4B01-806C-28EB7AC04F81}"/>
              </a:ext>
            </a:extLst>
          </p:cNvPr>
          <p:cNvSpPr/>
          <p:nvPr/>
        </p:nvSpPr>
        <p:spPr>
          <a:xfrm>
            <a:off x="8409442" y="5372588"/>
            <a:ext cx="79693" cy="9727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그림 64" descr="다채로운이(가) 표시된 사진&#10;&#10;자동 생성된 설명">
            <a:extLst>
              <a:ext uri="{FF2B5EF4-FFF2-40B4-BE49-F238E27FC236}">
                <a16:creationId xmlns:a16="http://schemas.microsoft.com/office/drawing/2014/main" id="{75D8F053-85CD-4201-AB8C-71D4595CBB37}"/>
              </a:ext>
            </a:extLst>
          </p:cNvPr>
          <p:cNvPicPr>
            <a:picLocks noChangeAspect="1"/>
          </p:cNvPicPr>
          <p:nvPr/>
        </p:nvPicPr>
        <p:blipFill rotWithShape="1">
          <a:blip r:embed="rId16">
            <a:extLst>
              <a:ext uri="{28A0092B-C50C-407E-A947-70E740481C1C}">
                <a14:useLocalDpi xmlns:a14="http://schemas.microsoft.com/office/drawing/2010/main" val="0"/>
              </a:ext>
            </a:extLst>
          </a:blip>
          <a:srcRect t="1" r="44277" b="-8539"/>
          <a:stretch/>
        </p:blipFill>
        <p:spPr>
          <a:xfrm>
            <a:off x="10651774" y="4730732"/>
            <a:ext cx="982048" cy="2047271"/>
          </a:xfrm>
          <a:prstGeom prst="rect">
            <a:avLst/>
          </a:prstGeom>
        </p:spPr>
      </p:pic>
      <p:sp>
        <p:nvSpPr>
          <p:cNvPr id="66" name="화살표: 왼쪽/오른쪽 65">
            <a:extLst>
              <a:ext uri="{FF2B5EF4-FFF2-40B4-BE49-F238E27FC236}">
                <a16:creationId xmlns:a16="http://schemas.microsoft.com/office/drawing/2014/main" id="{A700A5B6-C8D5-461D-843B-0EA3CF202623}"/>
              </a:ext>
            </a:extLst>
          </p:cNvPr>
          <p:cNvSpPr/>
          <p:nvPr/>
        </p:nvSpPr>
        <p:spPr>
          <a:xfrm>
            <a:off x="9688984" y="5437532"/>
            <a:ext cx="754759" cy="334616"/>
          </a:xfrm>
          <a:prstGeom prst="leftRightArrow">
            <a:avLst/>
          </a:prstGeom>
          <a:solidFill>
            <a:srgbClr val="6AD3AA"/>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2F901D4C-C787-4ED5-B767-31846C167934}"/>
              </a:ext>
            </a:extLst>
          </p:cNvPr>
          <p:cNvSpPr txBox="1"/>
          <p:nvPr/>
        </p:nvSpPr>
        <p:spPr>
          <a:xfrm>
            <a:off x="515565" y="6092655"/>
            <a:ext cx="9167894" cy="830997"/>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rPr>
              <a:t>자세 교정을 위해서 포즈 추출하는 것이 의미가 있나</a:t>
            </a:r>
            <a:r>
              <a:rPr lang="en-US" altLang="ko-KR" sz="2400" dirty="0">
                <a:solidFill>
                  <a:srgbClr val="FF0000"/>
                </a:solidFill>
              </a:rPr>
              <a:t>?</a:t>
            </a:r>
          </a:p>
          <a:p>
            <a:r>
              <a:rPr lang="ko-KR" altLang="en-US" sz="2400" dirty="0">
                <a:solidFill>
                  <a:srgbClr val="FF0000"/>
                </a:solidFill>
              </a:rPr>
              <a:t>말단 관절의 세밀한 부분은 포즈 추출이 가능하지 않을 것 같은데</a:t>
            </a:r>
            <a:r>
              <a:rPr lang="en-US" altLang="ko-KR" sz="2400" dirty="0">
                <a:solidFill>
                  <a:srgbClr val="FF0000"/>
                </a:solidFill>
              </a:rPr>
              <a:t>.</a:t>
            </a:r>
            <a:endParaRPr lang="ko-KR" altLang="en-US" sz="2400" dirty="0">
              <a:solidFill>
                <a:srgbClr val="FF0000"/>
              </a:solidFill>
            </a:endParaRPr>
          </a:p>
        </p:txBody>
      </p:sp>
      <p:sp>
        <p:nvSpPr>
          <p:cNvPr id="67" name="TextBox 66">
            <a:extLst>
              <a:ext uri="{FF2B5EF4-FFF2-40B4-BE49-F238E27FC236}">
                <a16:creationId xmlns:a16="http://schemas.microsoft.com/office/drawing/2014/main" id="{A1DA164A-F4AE-420B-BEE7-9A961B2884BF}"/>
              </a:ext>
            </a:extLst>
          </p:cNvPr>
          <p:cNvSpPr txBox="1"/>
          <p:nvPr/>
        </p:nvSpPr>
        <p:spPr>
          <a:xfrm>
            <a:off x="4094192" y="2100478"/>
            <a:ext cx="6865982" cy="461665"/>
          </a:xfrm>
          <a:prstGeom prst="rect">
            <a:avLst/>
          </a:prstGeom>
          <a:solidFill>
            <a:schemeClr val="bg1"/>
          </a:solidFill>
        </p:spPr>
        <p:txBody>
          <a:bodyPr wrap="none" rtlCol="0">
            <a:spAutoFit/>
          </a:bodyPr>
          <a:lstStyle/>
          <a:p>
            <a:pPr marL="342900" indent="-342900">
              <a:buFont typeface="Wingdings" panose="05000000000000000000" pitchFamily="2" charset="2"/>
              <a:buChar char="à"/>
            </a:pPr>
            <a:r>
              <a:rPr lang="ko-KR" altLang="en-US" sz="2400" dirty="0">
                <a:solidFill>
                  <a:srgbClr val="FF0000"/>
                </a:solidFill>
              </a:rPr>
              <a:t>원하는 위치를 어떻게 표현하고 정할 수 있나</a:t>
            </a:r>
            <a:r>
              <a:rPr lang="en-US" altLang="ko-KR" sz="2400" dirty="0">
                <a:solidFill>
                  <a:srgbClr val="FF0000"/>
                </a:solidFill>
              </a:rPr>
              <a:t>?</a:t>
            </a:r>
            <a:endParaRPr lang="ko-KR" altLang="en-US" sz="2400" dirty="0">
              <a:solidFill>
                <a:srgbClr val="FF0000"/>
              </a:solidFill>
            </a:endParaRPr>
          </a:p>
        </p:txBody>
      </p:sp>
    </p:spTree>
    <p:extLst>
      <p:ext uri="{BB962C8B-B14F-4D97-AF65-F5344CB8AC3E}">
        <p14:creationId xmlns:p14="http://schemas.microsoft.com/office/powerpoint/2010/main" val="2237440882"/>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692</Words>
  <Application>Microsoft Office PowerPoint</Application>
  <PresentationFormat>와이드스크린</PresentationFormat>
  <Paragraphs>137</Paragraphs>
  <Slides>11</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11</vt:i4>
      </vt:variant>
    </vt:vector>
  </HeadingPairs>
  <TitlesOfParts>
    <vt:vector size="19" baseType="lpstr">
      <vt:lpstr>맑은 고딕</vt:lpstr>
      <vt:lpstr>배달의민족 도현</vt:lpstr>
      <vt:lpstr>휴먼둥근헤드라인</vt:lpstr>
      <vt:lpstr>KoPub돋움체 Bold</vt:lpstr>
      <vt:lpstr>KoPub바탕체 Light</vt:lpstr>
      <vt:lpstr>Wingdings</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이태권</dc:creator>
  <cp:lastModifiedBy>Kim Kanghee</cp:lastModifiedBy>
  <cp:revision>30</cp:revision>
  <dcterms:created xsi:type="dcterms:W3CDTF">2020-04-20T11:38:27Z</dcterms:created>
  <dcterms:modified xsi:type="dcterms:W3CDTF">2022-03-20T11:07:39Z</dcterms:modified>
</cp:coreProperties>
</file>